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EB Garamond" charset="1" panose="00000000000000000000"/>
      <p:regular r:id="rId32"/>
    </p:embeddedFont>
    <p:embeddedFont>
      <p:font typeface="EB Garamond Italics" charset="1" panose="00000000000000000000"/>
      <p:regular r:id="rId33"/>
    </p:embeddedFont>
    <p:embeddedFont>
      <p:font typeface="EB Garamond Semi-Bold" charset="1" panose="00000000000000000000"/>
      <p:regular r:id="rId34"/>
    </p:embeddedFont>
    <p:embeddedFont>
      <p:font typeface="EB Garamond Semi-Bold Italics" charset="1" panose="00000000000000000000"/>
      <p:regular r:id="rId35"/>
    </p:embeddedFont>
    <p:embeddedFont>
      <p:font typeface="EB Garamond Ultra-Bold" charset="1" panose="00000000000000000000"/>
      <p:regular r:id="rId36"/>
    </p:embeddedFont>
    <p:embeddedFont>
      <p:font typeface="EB Garamond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Ambalam-1911/Task-3" TargetMode="External" Type="http://schemas.openxmlformats.org/officeDocument/2006/relationships/hyperlink"/><Relationship Id="rId11" Target="https://github.com/Deepak5253/Task_3" TargetMode="External" Type="http://schemas.openxmlformats.org/officeDocument/2006/relationships/hyperlink"/><Relationship Id="rId12" Target="https://github.com/Harish-78/Task_3" TargetMode="External" Type="http://schemas.openxmlformats.org/officeDocument/2006/relationships/hyperlink"/><Relationship Id="rId13" Target="https://github.com/Hariprakash-2002/Task_3.git" TargetMode="External" Type="http://schemas.openxmlformats.org/officeDocument/2006/relationships/hyperlink"/><Relationship Id="rId14" Target="https://github.com/KISHOREBILLGATES/Task_3" TargetMode="External" Type="http://schemas.openxmlformats.org/officeDocument/2006/relationships/hyperlink"/><Relationship Id="rId2" Target="https://github.com/Ambalam-1911/Task-3" TargetMode="External" Type="http://schemas.openxmlformats.org/officeDocument/2006/relationships/hyperlink"/><Relationship Id="rId3" Target="../media/image22.png" Type="http://schemas.openxmlformats.org/officeDocument/2006/relationships/image"/><Relationship Id="rId4" Target="../media/image32.jpe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grpSp>
        <p:nvGrpSpPr>
          <p:cNvPr name="Group 4" id="4"/>
          <p:cNvGrpSpPr/>
          <p:nvPr/>
        </p:nvGrpSpPr>
        <p:grpSpPr>
          <a:xfrm rot="0">
            <a:off x="0" y="16566"/>
            <a:ext cx="18288000" cy="10270434"/>
            <a:chOff x="0" y="0"/>
            <a:chExt cx="24384000" cy="13693912"/>
          </a:xfrm>
        </p:grpSpPr>
        <p:sp>
          <p:nvSpPr>
            <p:cNvPr name="Freeform 5" id="5"/>
            <p:cNvSpPr/>
            <p:nvPr/>
          </p:nvSpPr>
          <p:spPr>
            <a:xfrm flipH="false" flipV="false" rot="0">
              <a:off x="0" y="0"/>
              <a:ext cx="24384000" cy="13693902"/>
            </a:xfrm>
            <a:custGeom>
              <a:avLst/>
              <a:gdLst/>
              <a:ahLst/>
              <a:cxnLst/>
              <a:rect r="r" b="b" t="t" l="l"/>
              <a:pathLst>
                <a:path h="13693902" w="24384000">
                  <a:moveTo>
                    <a:pt x="0" y="0"/>
                  </a:moveTo>
                  <a:lnTo>
                    <a:pt x="24384000" y="0"/>
                  </a:lnTo>
                  <a:lnTo>
                    <a:pt x="24384000" y="13693902"/>
                  </a:lnTo>
                  <a:lnTo>
                    <a:pt x="0" y="13693902"/>
                  </a:lnTo>
                  <a:lnTo>
                    <a:pt x="0" y="0"/>
                  </a:lnTo>
                  <a:close/>
                </a:path>
              </a:pathLst>
            </a:custGeom>
            <a:blipFill>
              <a:blip r:embed="rId3"/>
              <a:stretch>
                <a:fillRect l="0" t="-16" r="0" b="-16"/>
              </a:stretch>
            </a:blipFill>
          </p:spPr>
        </p:sp>
      </p:grpSp>
      <p:grpSp>
        <p:nvGrpSpPr>
          <p:cNvPr name="Group 6" id="6"/>
          <p:cNvGrpSpPr/>
          <p:nvPr/>
        </p:nvGrpSpPr>
        <p:grpSpPr>
          <a:xfrm rot="176645">
            <a:off x="648794" y="6495760"/>
            <a:ext cx="1131755" cy="19050"/>
            <a:chOff x="0" y="0"/>
            <a:chExt cx="1509007" cy="25400"/>
          </a:xfrm>
        </p:grpSpPr>
        <p:sp>
          <p:nvSpPr>
            <p:cNvPr name="Freeform 7" id="7"/>
            <p:cNvSpPr/>
            <p:nvPr/>
          </p:nvSpPr>
          <p:spPr>
            <a:xfrm flipH="false" flipV="false" rot="0">
              <a:off x="0" y="0"/>
              <a:ext cx="1509014" cy="25400"/>
            </a:xfrm>
            <a:custGeom>
              <a:avLst/>
              <a:gdLst/>
              <a:ahLst/>
              <a:cxnLst/>
              <a:rect r="r" b="b" t="t" l="l"/>
              <a:pathLst>
                <a:path h="25400" w="1509014">
                  <a:moveTo>
                    <a:pt x="12700" y="0"/>
                  </a:moveTo>
                  <a:lnTo>
                    <a:pt x="1496314" y="0"/>
                  </a:lnTo>
                  <a:cubicBezTo>
                    <a:pt x="1503299" y="0"/>
                    <a:pt x="1509014" y="5715"/>
                    <a:pt x="1509014" y="12700"/>
                  </a:cubicBezTo>
                  <a:cubicBezTo>
                    <a:pt x="1509014" y="19685"/>
                    <a:pt x="1503299" y="25400"/>
                    <a:pt x="1496314" y="25400"/>
                  </a:cubicBezTo>
                  <a:lnTo>
                    <a:pt x="12700" y="25400"/>
                  </a:lnTo>
                  <a:cubicBezTo>
                    <a:pt x="5715" y="25400"/>
                    <a:pt x="0" y="19685"/>
                    <a:pt x="0" y="12700"/>
                  </a:cubicBezTo>
                  <a:cubicBezTo>
                    <a:pt x="0" y="5715"/>
                    <a:pt x="5715" y="0"/>
                    <a:pt x="12700" y="0"/>
                  </a:cubicBezTo>
                  <a:close/>
                </a:path>
              </a:pathLst>
            </a:custGeom>
            <a:solidFill>
              <a:srgbClr val="22366A"/>
            </a:solidFill>
          </p:spPr>
        </p:sp>
      </p:grpSp>
      <p:sp>
        <p:nvSpPr>
          <p:cNvPr name="TextBox 8" id="8"/>
          <p:cNvSpPr txBox="true"/>
          <p:nvPr/>
        </p:nvSpPr>
        <p:spPr>
          <a:xfrm rot="0">
            <a:off x="613935" y="5308552"/>
            <a:ext cx="8911027" cy="638175"/>
          </a:xfrm>
          <a:prstGeom prst="rect">
            <a:avLst/>
          </a:prstGeom>
        </p:spPr>
        <p:txBody>
          <a:bodyPr anchor="t" rtlCol="false" tIns="0" lIns="0" bIns="0" rIns="0">
            <a:spAutoFit/>
          </a:bodyPr>
          <a:lstStyle/>
          <a:p>
            <a:pPr algn="l">
              <a:lnSpc>
                <a:spcPts val="4920"/>
              </a:lnSpc>
            </a:pPr>
            <a:r>
              <a:rPr lang="en-US" sz="4100">
                <a:solidFill>
                  <a:srgbClr val="223669"/>
                </a:solidFill>
                <a:latin typeface="Public Sans Bold"/>
              </a:rPr>
              <a:t>“FOOD DELIVERY WEBSITE”</a:t>
            </a:r>
          </a:p>
        </p:txBody>
      </p:sp>
      <p:sp>
        <p:nvSpPr>
          <p:cNvPr name="TextBox 9" id="9"/>
          <p:cNvSpPr txBox="true"/>
          <p:nvPr/>
        </p:nvSpPr>
        <p:spPr>
          <a:xfrm rot="0">
            <a:off x="658564" y="7048197"/>
            <a:ext cx="7195950" cy="571500"/>
          </a:xfrm>
          <a:prstGeom prst="rect">
            <a:avLst/>
          </a:prstGeom>
        </p:spPr>
        <p:txBody>
          <a:bodyPr anchor="t" rtlCol="false" tIns="0" lIns="0" bIns="0" rIns="0">
            <a:spAutoFit/>
          </a:bodyPr>
          <a:lstStyle/>
          <a:p>
            <a:pPr algn="l">
              <a:lnSpc>
                <a:spcPts val="4200"/>
              </a:lnSpc>
            </a:pPr>
            <a:r>
              <a:rPr lang="en-US" sz="3500" spc="700">
                <a:solidFill>
                  <a:srgbClr val="223669"/>
                </a:solidFill>
                <a:latin typeface="Public Sans Bold"/>
              </a:rPr>
              <a:t>SRS DOCUMENTATION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521358" y="3095594"/>
            <a:ext cx="10744790" cy="6040995"/>
            <a:chOff x="0" y="0"/>
            <a:chExt cx="14326387" cy="8054660"/>
          </a:xfrm>
        </p:grpSpPr>
        <p:sp>
          <p:nvSpPr>
            <p:cNvPr name="Freeform 10" id="10"/>
            <p:cNvSpPr/>
            <p:nvPr/>
          </p:nvSpPr>
          <p:spPr>
            <a:xfrm flipH="false" flipV="false" rot="0">
              <a:off x="0" y="0"/>
              <a:ext cx="14326363" cy="8054721"/>
            </a:xfrm>
            <a:custGeom>
              <a:avLst/>
              <a:gdLst/>
              <a:ahLst/>
              <a:cxnLst/>
              <a:rect r="r" b="b" t="t" l="l"/>
              <a:pathLst>
                <a:path h="8054721" w="14326363">
                  <a:moveTo>
                    <a:pt x="0" y="0"/>
                  </a:moveTo>
                  <a:lnTo>
                    <a:pt x="14326363" y="0"/>
                  </a:lnTo>
                  <a:lnTo>
                    <a:pt x="14326363" y="8054721"/>
                  </a:lnTo>
                  <a:lnTo>
                    <a:pt x="0" y="8054721"/>
                  </a:lnTo>
                  <a:lnTo>
                    <a:pt x="0" y="0"/>
                  </a:lnTo>
                  <a:close/>
                </a:path>
              </a:pathLst>
            </a:custGeom>
            <a:blipFill>
              <a:blip r:embed="rId6"/>
              <a:stretch>
                <a:fillRect l="0" t="0" r="0" b="0"/>
              </a:stretch>
            </a:blipFill>
          </p:spPr>
        </p:sp>
      </p:grpSp>
      <p:sp>
        <p:nvSpPr>
          <p:cNvPr name="TextBox 11" id="11"/>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12" id="12"/>
          <p:cNvSpPr txBox="true"/>
          <p:nvPr/>
        </p:nvSpPr>
        <p:spPr>
          <a:xfrm rot="0">
            <a:off x="1292489" y="1781648"/>
            <a:ext cx="6207175" cy="542421"/>
          </a:xfrm>
          <a:prstGeom prst="rect">
            <a:avLst/>
          </a:prstGeom>
        </p:spPr>
        <p:txBody>
          <a:bodyPr anchor="t" rtlCol="false" tIns="0" lIns="0" bIns="0" rIns="0">
            <a:spAutoFit/>
          </a:bodyPr>
          <a:lstStyle/>
          <a:p>
            <a:pPr algn="ctr">
              <a:lnSpc>
                <a:spcPts val="4143"/>
              </a:lnSpc>
            </a:pPr>
            <a:r>
              <a:rPr lang="en-US" sz="3200" spc="320">
                <a:solidFill>
                  <a:srgbClr val="050202"/>
                </a:solidFill>
                <a:latin typeface="EB Garamond"/>
              </a:rPr>
              <a:t>Screenshots of React  Frontend: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813246" y="2865638"/>
            <a:ext cx="11370282" cy="6392662"/>
            <a:chOff x="0" y="0"/>
            <a:chExt cx="15160376" cy="8523549"/>
          </a:xfrm>
        </p:grpSpPr>
        <p:sp>
          <p:nvSpPr>
            <p:cNvPr name="Freeform 10" id="10"/>
            <p:cNvSpPr/>
            <p:nvPr/>
          </p:nvSpPr>
          <p:spPr>
            <a:xfrm flipH="false" flipV="false" rot="0">
              <a:off x="0" y="0"/>
              <a:ext cx="15160371" cy="8523605"/>
            </a:xfrm>
            <a:custGeom>
              <a:avLst/>
              <a:gdLst/>
              <a:ahLst/>
              <a:cxnLst/>
              <a:rect r="r" b="b" t="t" l="l"/>
              <a:pathLst>
                <a:path h="8523605" w="15160371">
                  <a:moveTo>
                    <a:pt x="0" y="0"/>
                  </a:moveTo>
                  <a:lnTo>
                    <a:pt x="15160371" y="0"/>
                  </a:lnTo>
                  <a:lnTo>
                    <a:pt x="15160371" y="8523605"/>
                  </a:lnTo>
                  <a:lnTo>
                    <a:pt x="0" y="8523605"/>
                  </a:lnTo>
                  <a:lnTo>
                    <a:pt x="0" y="0"/>
                  </a:lnTo>
                  <a:close/>
                </a:path>
              </a:pathLst>
            </a:custGeom>
            <a:blipFill>
              <a:blip r:embed="rId6"/>
              <a:stretch>
                <a:fillRect l="0" t="0" r="0" b="0"/>
              </a:stretch>
            </a:blipFill>
          </p:spPr>
        </p:sp>
      </p:grpSp>
      <p:sp>
        <p:nvSpPr>
          <p:cNvPr name="TextBox 11" id="11"/>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12" id="12"/>
          <p:cNvSpPr txBox="true"/>
          <p:nvPr/>
        </p:nvSpPr>
        <p:spPr>
          <a:xfrm rot="0">
            <a:off x="1292489" y="1781648"/>
            <a:ext cx="6207175" cy="542421"/>
          </a:xfrm>
          <a:prstGeom prst="rect">
            <a:avLst/>
          </a:prstGeom>
        </p:spPr>
        <p:txBody>
          <a:bodyPr anchor="t" rtlCol="false" tIns="0" lIns="0" bIns="0" rIns="0">
            <a:spAutoFit/>
          </a:bodyPr>
          <a:lstStyle/>
          <a:p>
            <a:pPr algn="ctr">
              <a:lnSpc>
                <a:spcPts val="4143"/>
              </a:lnSpc>
            </a:pPr>
            <a:r>
              <a:rPr lang="en-US" sz="3200" spc="320">
                <a:solidFill>
                  <a:srgbClr val="050202"/>
                </a:solidFill>
                <a:latin typeface="EB Garamond"/>
              </a:rPr>
              <a:t>Screenshots of React  Frontend: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4396076" y="3095594"/>
            <a:ext cx="10527465" cy="5918809"/>
            <a:chOff x="0" y="0"/>
            <a:chExt cx="14036620" cy="7891745"/>
          </a:xfrm>
        </p:grpSpPr>
        <p:sp>
          <p:nvSpPr>
            <p:cNvPr name="Freeform 10" id="10"/>
            <p:cNvSpPr/>
            <p:nvPr/>
          </p:nvSpPr>
          <p:spPr>
            <a:xfrm flipH="false" flipV="false" rot="0">
              <a:off x="0" y="0"/>
              <a:ext cx="14036675" cy="7891780"/>
            </a:xfrm>
            <a:custGeom>
              <a:avLst/>
              <a:gdLst/>
              <a:ahLst/>
              <a:cxnLst/>
              <a:rect r="r" b="b" t="t" l="l"/>
              <a:pathLst>
                <a:path h="7891780" w="14036675">
                  <a:moveTo>
                    <a:pt x="0" y="0"/>
                  </a:moveTo>
                  <a:lnTo>
                    <a:pt x="14036675" y="0"/>
                  </a:lnTo>
                  <a:lnTo>
                    <a:pt x="14036675" y="7891780"/>
                  </a:lnTo>
                  <a:lnTo>
                    <a:pt x="0" y="7891780"/>
                  </a:lnTo>
                  <a:lnTo>
                    <a:pt x="0" y="0"/>
                  </a:lnTo>
                  <a:close/>
                </a:path>
              </a:pathLst>
            </a:custGeom>
            <a:blipFill>
              <a:blip r:embed="rId6"/>
              <a:stretch>
                <a:fillRect l="0" t="0" r="0" b="0"/>
              </a:stretch>
            </a:blipFill>
          </p:spPr>
        </p:sp>
      </p:grpSp>
      <p:sp>
        <p:nvSpPr>
          <p:cNvPr name="TextBox 11" id="11"/>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12" id="12"/>
          <p:cNvSpPr txBox="true"/>
          <p:nvPr/>
        </p:nvSpPr>
        <p:spPr>
          <a:xfrm rot="0">
            <a:off x="1292489" y="1781648"/>
            <a:ext cx="6207175" cy="542421"/>
          </a:xfrm>
          <a:prstGeom prst="rect">
            <a:avLst/>
          </a:prstGeom>
        </p:spPr>
        <p:txBody>
          <a:bodyPr anchor="t" rtlCol="false" tIns="0" lIns="0" bIns="0" rIns="0">
            <a:spAutoFit/>
          </a:bodyPr>
          <a:lstStyle/>
          <a:p>
            <a:pPr algn="ctr">
              <a:lnSpc>
                <a:spcPts val="4143"/>
              </a:lnSpc>
            </a:pPr>
            <a:r>
              <a:rPr lang="en-US" sz="3200" spc="320">
                <a:solidFill>
                  <a:srgbClr val="050202"/>
                </a:solidFill>
                <a:latin typeface="EB Garamond"/>
              </a:rPr>
              <a:t>Screenshots of React  Frontend: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912964" y="3095594"/>
            <a:ext cx="10462053" cy="5882033"/>
            <a:chOff x="0" y="0"/>
            <a:chExt cx="13949404" cy="7842711"/>
          </a:xfrm>
        </p:grpSpPr>
        <p:sp>
          <p:nvSpPr>
            <p:cNvPr name="Freeform 10" id="10"/>
            <p:cNvSpPr/>
            <p:nvPr/>
          </p:nvSpPr>
          <p:spPr>
            <a:xfrm flipH="false" flipV="false" rot="0">
              <a:off x="0" y="0"/>
              <a:ext cx="13949426" cy="7842758"/>
            </a:xfrm>
            <a:custGeom>
              <a:avLst/>
              <a:gdLst/>
              <a:ahLst/>
              <a:cxnLst/>
              <a:rect r="r" b="b" t="t" l="l"/>
              <a:pathLst>
                <a:path h="7842758" w="13949426">
                  <a:moveTo>
                    <a:pt x="0" y="0"/>
                  </a:moveTo>
                  <a:lnTo>
                    <a:pt x="13949426" y="0"/>
                  </a:lnTo>
                  <a:lnTo>
                    <a:pt x="13949426" y="7842758"/>
                  </a:lnTo>
                  <a:lnTo>
                    <a:pt x="0" y="7842758"/>
                  </a:lnTo>
                  <a:lnTo>
                    <a:pt x="0" y="0"/>
                  </a:lnTo>
                  <a:close/>
                </a:path>
              </a:pathLst>
            </a:custGeom>
            <a:blipFill>
              <a:blip r:embed="rId6"/>
              <a:stretch>
                <a:fillRect l="0" t="0" r="0" b="0"/>
              </a:stretch>
            </a:blipFill>
          </p:spPr>
        </p:sp>
      </p:grpSp>
      <p:sp>
        <p:nvSpPr>
          <p:cNvPr name="TextBox 11" id="11"/>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12" id="12"/>
          <p:cNvSpPr txBox="true"/>
          <p:nvPr/>
        </p:nvSpPr>
        <p:spPr>
          <a:xfrm rot="0">
            <a:off x="1292489" y="1781648"/>
            <a:ext cx="6207175" cy="542421"/>
          </a:xfrm>
          <a:prstGeom prst="rect">
            <a:avLst/>
          </a:prstGeom>
        </p:spPr>
        <p:txBody>
          <a:bodyPr anchor="t" rtlCol="false" tIns="0" lIns="0" bIns="0" rIns="0">
            <a:spAutoFit/>
          </a:bodyPr>
          <a:lstStyle/>
          <a:p>
            <a:pPr algn="ctr">
              <a:lnSpc>
                <a:spcPts val="4143"/>
              </a:lnSpc>
            </a:pPr>
            <a:r>
              <a:rPr lang="en-US" sz="3200" spc="320">
                <a:solidFill>
                  <a:srgbClr val="050202"/>
                </a:solidFill>
                <a:latin typeface="EB Garamond"/>
              </a:rPr>
              <a:t>Screenshots of React  Frontend: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99" cy="10286999"/>
            <a:chOff x="0" y="0"/>
            <a:chExt cx="24383999" cy="13715999"/>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sp>
        <p:nvSpPr>
          <p:cNvPr name="Freeform 4" id="4"/>
          <p:cNvSpPr/>
          <p:nvPr/>
        </p:nvSpPr>
        <p:spPr>
          <a:xfrm flipH="false" flipV="false" rot="0">
            <a:off x="0" y="404810"/>
            <a:ext cx="271463" cy="688181"/>
          </a:xfrm>
          <a:custGeom>
            <a:avLst/>
            <a:gdLst/>
            <a:ahLst/>
            <a:cxnLst/>
            <a:rect r="r" b="b" t="t" l="l"/>
            <a:pathLst>
              <a:path h="688181" w="271463">
                <a:moveTo>
                  <a:pt x="0" y="0"/>
                </a:moveTo>
                <a:lnTo>
                  <a:pt x="271463" y="0"/>
                </a:lnTo>
                <a:lnTo>
                  <a:pt x="271463" y="688181"/>
                </a:lnTo>
                <a:lnTo>
                  <a:pt x="0" y="688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5250751" y="2120818"/>
            <a:ext cx="7772399" cy="6743699"/>
            <a:chOff x="0" y="0"/>
            <a:chExt cx="10363199" cy="8991599"/>
          </a:xfrm>
        </p:grpSpPr>
        <p:sp>
          <p:nvSpPr>
            <p:cNvPr name="Freeform 6" id="6"/>
            <p:cNvSpPr/>
            <p:nvPr/>
          </p:nvSpPr>
          <p:spPr>
            <a:xfrm flipH="false" flipV="false" rot="0">
              <a:off x="0" y="0"/>
              <a:ext cx="10363200" cy="8991600"/>
            </a:xfrm>
            <a:custGeom>
              <a:avLst/>
              <a:gdLst/>
              <a:ahLst/>
              <a:cxnLst/>
              <a:rect r="r" b="b" t="t" l="l"/>
              <a:pathLst>
                <a:path h="8991600" w="10363200">
                  <a:moveTo>
                    <a:pt x="0" y="0"/>
                  </a:moveTo>
                  <a:lnTo>
                    <a:pt x="10363200" y="0"/>
                  </a:lnTo>
                  <a:lnTo>
                    <a:pt x="10363200" y="8991600"/>
                  </a:lnTo>
                  <a:lnTo>
                    <a:pt x="0" y="8991600"/>
                  </a:lnTo>
                  <a:lnTo>
                    <a:pt x="0" y="0"/>
                  </a:lnTo>
                  <a:close/>
                </a:path>
              </a:pathLst>
            </a:custGeom>
            <a:blipFill>
              <a:blip r:embed="rId5"/>
              <a:stretch>
                <a:fillRect l="0" t="-20" r="0" b="-20"/>
              </a:stretch>
            </a:blipFill>
          </p:spPr>
        </p:sp>
      </p:grpSp>
      <p:grpSp>
        <p:nvGrpSpPr>
          <p:cNvPr name="Group 7" id="7"/>
          <p:cNvGrpSpPr/>
          <p:nvPr/>
        </p:nvGrpSpPr>
        <p:grpSpPr>
          <a:xfrm rot="0">
            <a:off x="13234111" y="4614936"/>
            <a:ext cx="163763" cy="163797"/>
            <a:chOff x="0" y="0"/>
            <a:chExt cx="218351" cy="218396"/>
          </a:xfrm>
        </p:grpSpPr>
        <p:sp>
          <p:nvSpPr>
            <p:cNvPr name="Freeform 8" id="8"/>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6"/>
              <a:stretch>
                <a:fillRect l="-10" t="0" r="-27" b="20"/>
              </a:stretch>
            </a:blipFill>
          </p:spPr>
        </p:sp>
      </p:grpSp>
      <p:grpSp>
        <p:nvGrpSpPr>
          <p:cNvPr name="Group 9" id="9"/>
          <p:cNvGrpSpPr/>
          <p:nvPr/>
        </p:nvGrpSpPr>
        <p:grpSpPr>
          <a:xfrm rot="0">
            <a:off x="12849170" y="7118850"/>
            <a:ext cx="163763" cy="163797"/>
            <a:chOff x="0" y="0"/>
            <a:chExt cx="218351" cy="218396"/>
          </a:xfrm>
        </p:grpSpPr>
        <p:sp>
          <p:nvSpPr>
            <p:cNvPr name="Freeform 10" id="10"/>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7"/>
              <a:stretch>
                <a:fillRect l="-10" t="0" r="-27" b="20"/>
              </a:stretch>
            </a:blipFill>
          </p:spPr>
        </p:sp>
      </p:grpSp>
      <p:grpSp>
        <p:nvGrpSpPr>
          <p:cNvPr name="Group 11" id="11"/>
          <p:cNvGrpSpPr/>
          <p:nvPr/>
        </p:nvGrpSpPr>
        <p:grpSpPr>
          <a:xfrm rot="0">
            <a:off x="10894951" y="8754064"/>
            <a:ext cx="163763" cy="163797"/>
            <a:chOff x="0" y="0"/>
            <a:chExt cx="218351" cy="218396"/>
          </a:xfrm>
        </p:grpSpPr>
        <p:sp>
          <p:nvSpPr>
            <p:cNvPr name="Freeform 12" id="12"/>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6"/>
              <a:stretch>
                <a:fillRect l="-10" t="0" r="-27" b="20"/>
              </a:stretch>
            </a:blipFill>
          </p:spPr>
        </p:sp>
      </p:grpSp>
      <p:grpSp>
        <p:nvGrpSpPr>
          <p:cNvPr name="Group 13" id="13"/>
          <p:cNvGrpSpPr/>
          <p:nvPr/>
        </p:nvGrpSpPr>
        <p:grpSpPr>
          <a:xfrm rot="0">
            <a:off x="12885160" y="2164638"/>
            <a:ext cx="163763" cy="163797"/>
            <a:chOff x="0" y="0"/>
            <a:chExt cx="218351" cy="218396"/>
          </a:xfrm>
        </p:grpSpPr>
        <p:sp>
          <p:nvSpPr>
            <p:cNvPr name="Freeform 14" id="14"/>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8"/>
              <a:stretch>
                <a:fillRect l="0" t="-2072" r="-17" b="-2051"/>
              </a:stretch>
            </a:blipFill>
          </p:spPr>
        </p:sp>
      </p:grpSp>
      <p:grpSp>
        <p:nvGrpSpPr>
          <p:cNvPr name="Group 15" id="15"/>
          <p:cNvGrpSpPr/>
          <p:nvPr/>
        </p:nvGrpSpPr>
        <p:grpSpPr>
          <a:xfrm rot="0">
            <a:off x="4882525" y="4614936"/>
            <a:ext cx="163764" cy="163797"/>
            <a:chOff x="0" y="0"/>
            <a:chExt cx="218352" cy="218396"/>
          </a:xfrm>
        </p:grpSpPr>
        <p:sp>
          <p:nvSpPr>
            <p:cNvPr name="Freeform 16" id="16"/>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9"/>
              <a:stretch>
                <a:fillRect l="-2094" t="0" r="-2112" b="20"/>
              </a:stretch>
            </a:blipFill>
          </p:spPr>
        </p:sp>
      </p:grpSp>
      <p:grpSp>
        <p:nvGrpSpPr>
          <p:cNvPr name="Group 17" id="17"/>
          <p:cNvGrpSpPr/>
          <p:nvPr/>
        </p:nvGrpSpPr>
        <p:grpSpPr>
          <a:xfrm rot="0">
            <a:off x="5239379" y="7132373"/>
            <a:ext cx="163764" cy="163797"/>
            <a:chOff x="0" y="0"/>
            <a:chExt cx="218352" cy="218396"/>
          </a:xfrm>
        </p:grpSpPr>
        <p:sp>
          <p:nvSpPr>
            <p:cNvPr name="Freeform 18" id="18"/>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10"/>
              <a:stretch>
                <a:fillRect l="-10" t="0" r="-27" b="20"/>
              </a:stretch>
            </a:blipFill>
          </p:spPr>
        </p:sp>
      </p:grpSp>
      <p:grpSp>
        <p:nvGrpSpPr>
          <p:cNvPr name="Group 19" id="19"/>
          <p:cNvGrpSpPr/>
          <p:nvPr/>
        </p:nvGrpSpPr>
        <p:grpSpPr>
          <a:xfrm rot="0">
            <a:off x="7184552" y="8754064"/>
            <a:ext cx="163764" cy="163797"/>
            <a:chOff x="0" y="0"/>
            <a:chExt cx="218352" cy="218396"/>
          </a:xfrm>
        </p:grpSpPr>
        <p:sp>
          <p:nvSpPr>
            <p:cNvPr name="Freeform 20" id="20"/>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6"/>
              <a:stretch>
                <a:fillRect l="-10" t="0" r="-27" b="20"/>
              </a:stretch>
            </a:blipFill>
          </p:spPr>
        </p:sp>
      </p:grpSp>
      <p:grpSp>
        <p:nvGrpSpPr>
          <p:cNvPr name="Group 21" id="21"/>
          <p:cNvGrpSpPr/>
          <p:nvPr/>
        </p:nvGrpSpPr>
        <p:grpSpPr>
          <a:xfrm rot="0">
            <a:off x="5239379" y="2178160"/>
            <a:ext cx="163764" cy="163797"/>
            <a:chOff x="0" y="0"/>
            <a:chExt cx="218352" cy="218396"/>
          </a:xfrm>
        </p:grpSpPr>
        <p:sp>
          <p:nvSpPr>
            <p:cNvPr name="Freeform 22" id="22"/>
            <p:cNvSpPr/>
            <p:nvPr/>
          </p:nvSpPr>
          <p:spPr>
            <a:xfrm flipH="false" flipV="false" rot="0">
              <a:off x="0" y="0"/>
              <a:ext cx="218313" cy="218440"/>
            </a:xfrm>
            <a:custGeom>
              <a:avLst/>
              <a:gdLst/>
              <a:ahLst/>
              <a:cxnLst/>
              <a:rect r="r" b="b" t="t" l="l"/>
              <a:pathLst>
                <a:path h="218440" w="218313">
                  <a:moveTo>
                    <a:pt x="0" y="0"/>
                  </a:moveTo>
                  <a:lnTo>
                    <a:pt x="218313" y="0"/>
                  </a:lnTo>
                  <a:lnTo>
                    <a:pt x="218313" y="218440"/>
                  </a:lnTo>
                  <a:lnTo>
                    <a:pt x="0" y="218440"/>
                  </a:lnTo>
                  <a:lnTo>
                    <a:pt x="0" y="0"/>
                  </a:lnTo>
                  <a:close/>
                </a:path>
              </a:pathLst>
            </a:custGeom>
            <a:blipFill>
              <a:blip r:embed="rId10"/>
              <a:stretch>
                <a:fillRect l="-10" t="0" r="-27" b="20"/>
              </a:stretch>
            </a:blipFill>
          </p:spPr>
        </p:sp>
      </p:grpSp>
      <p:grpSp>
        <p:nvGrpSpPr>
          <p:cNvPr name="Group 23" id="23"/>
          <p:cNvGrpSpPr/>
          <p:nvPr/>
        </p:nvGrpSpPr>
        <p:grpSpPr>
          <a:xfrm rot="0">
            <a:off x="7082591" y="2769103"/>
            <a:ext cx="4121050" cy="4121050"/>
            <a:chOff x="0" y="0"/>
            <a:chExt cx="5494733" cy="5494733"/>
          </a:xfrm>
        </p:grpSpPr>
        <p:sp>
          <p:nvSpPr>
            <p:cNvPr name="Freeform 24" id="24"/>
            <p:cNvSpPr/>
            <p:nvPr/>
          </p:nvSpPr>
          <p:spPr>
            <a:xfrm flipH="false" flipV="false" rot="0">
              <a:off x="0" y="0"/>
              <a:ext cx="5494782" cy="5494782"/>
            </a:xfrm>
            <a:custGeom>
              <a:avLst/>
              <a:gdLst/>
              <a:ahLst/>
              <a:cxnLst/>
              <a:rect r="r" b="b" t="t" l="l"/>
              <a:pathLst>
                <a:path h="5494782" w="5494782">
                  <a:moveTo>
                    <a:pt x="0" y="0"/>
                  </a:moveTo>
                  <a:lnTo>
                    <a:pt x="5494782" y="0"/>
                  </a:lnTo>
                  <a:lnTo>
                    <a:pt x="5494782" y="5494782"/>
                  </a:lnTo>
                  <a:lnTo>
                    <a:pt x="0" y="5494782"/>
                  </a:lnTo>
                  <a:lnTo>
                    <a:pt x="0" y="0"/>
                  </a:lnTo>
                  <a:close/>
                </a:path>
              </a:pathLst>
            </a:custGeom>
            <a:blipFill>
              <a:blip r:embed="rId11"/>
              <a:stretch>
                <a:fillRect l="0" t="-82" r="0" b="-81"/>
              </a:stretch>
            </a:blipFill>
          </p:spPr>
        </p:sp>
      </p:grpSp>
      <p:sp>
        <p:nvSpPr>
          <p:cNvPr name="TextBox 25" id="25"/>
          <p:cNvSpPr txBox="true"/>
          <p:nvPr/>
        </p:nvSpPr>
        <p:spPr>
          <a:xfrm rot="0">
            <a:off x="8120417" y="4536430"/>
            <a:ext cx="2065655" cy="561340"/>
          </a:xfrm>
          <a:prstGeom prst="rect">
            <a:avLst/>
          </a:prstGeom>
        </p:spPr>
        <p:txBody>
          <a:bodyPr anchor="t" rtlCol="false" tIns="0" lIns="0" bIns="0" rIns="0">
            <a:spAutoFit/>
          </a:bodyPr>
          <a:lstStyle/>
          <a:p>
            <a:pPr algn="l">
              <a:lnSpc>
                <a:spcPts val="4320"/>
              </a:lnSpc>
            </a:pPr>
            <a:r>
              <a:rPr lang="en-US" sz="3600" spc="128">
                <a:solidFill>
                  <a:srgbClr val="213669"/>
                </a:solidFill>
                <a:latin typeface="TT Rounds Condensed Bold"/>
              </a:rPr>
              <a:t>Check-List</a:t>
            </a:r>
          </a:p>
        </p:txBody>
      </p:sp>
      <p:sp>
        <p:nvSpPr>
          <p:cNvPr name="TextBox 26" id="26"/>
          <p:cNvSpPr txBox="true"/>
          <p:nvPr/>
        </p:nvSpPr>
        <p:spPr>
          <a:xfrm rot="0">
            <a:off x="2237316" y="1933057"/>
            <a:ext cx="2748280" cy="631825"/>
          </a:xfrm>
          <a:prstGeom prst="rect">
            <a:avLst/>
          </a:prstGeom>
        </p:spPr>
        <p:txBody>
          <a:bodyPr anchor="t" rtlCol="false" tIns="0" lIns="0" bIns="0" rIns="0">
            <a:spAutoFit/>
          </a:bodyPr>
          <a:lstStyle/>
          <a:p>
            <a:pPr algn="r">
              <a:lnSpc>
                <a:spcPts val="2365"/>
              </a:lnSpc>
            </a:pPr>
            <a:r>
              <a:rPr lang="en-US" sz="2000" spc="-11">
                <a:solidFill>
                  <a:srgbClr val="000000"/>
                </a:solidFill>
                <a:latin typeface="TT Rounds Condensed"/>
              </a:rPr>
              <a:t>Gather requirements for the</a:t>
            </a:r>
          </a:p>
          <a:p>
            <a:pPr algn="r">
              <a:lnSpc>
                <a:spcPts val="2365"/>
              </a:lnSpc>
            </a:pPr>
            <a:r>
              <a:rPr lang="en-US" sz="2000" spc="-46">
                <a:solidFill>
                  <a:srgbClr val="000000"/>
                </a:solidFill>
                <a:latin typeface="TT Rounds Condensed"/>
              </a:rPr>
              <a:t>project</a:t>
            </a:r>
          </a:p>
        </p:txBody>
      </p:sp>
      <p:sp>
        <p:nvSpPr>
          <p:cNvPr name="TextBox 27" id="27"/>
          <p:cNvSpPr txBox="true"/>
          <p:nvPr/>
        </p:nvSpPr>
        <p:spPr>
          <a:xfrm rot="0">
            <a:off x="1463841" y="4369020"/>
            <a:ext cx="3155315" cy="355600"/>
          </a:xfrm>
          <a:prstGeom prst="rect">
            <a:avLst/>
          </a:prstGeom>
        </p:spPr>
        <p:txBody>
          <a:bodyPr anchor="t" rtlCol="false" tIns="0" lIns="0" bIns="0" rIns="0">
            <a:spAutoFit/>
          </a:bodyPr>
          <a:lstStyle/>
          <a:p>
            <a:pPr algn="l">
              <a:lnSpc>
                <a:spcPts val="2400"/>
              </a:lnSpc>
            </a:pPr>
            <a:r>
              <a:rPr lang="en-US" sz="2000" spc="-146">
                <a:solidFill>
                  <a:srgbClr val="000000"/>
                </a:solidFill>
                <a:latin typeface="TT Rounds Condensed"/>
              </a:rPr>
              <a:t>Prepare database design schemas</a:t>
            </a:r>
          </a:p>
        </p:txBody>
      </p:sp>
      <p:sp>
        <p:nvSpPr>
          <p:cNvPr name="TextBox 28" id="28"/>
          <p:cNvSpPr txBox="true"/>
          <p:nvPr/>
        </p:nvSpPr>
        <p:spPr>
          <a:xfrm rot="0">
            <a:off x="1749197" y="6908540"/>
            <a:ext cx="3209925" cy="631825"/>
          </a:xfrm>
          <a:prstGeom prst="rect">
            <a:avLst/>
          </a:prstGeom>
        </p:spPr>
        <p:txBody>
          <a:bodyPr anchor="t" rtlCol="false" tIns="0" lIns="0" bIns="0" rIns="0">
            <a:spAutoFit/>
          </a:bodyPr>
          <a:lstStyle/>
          <a:p>
            <a:pPr algn="r">
              <a:lnSpc>
                <a:spcPts val="2365"/>
              </a:lnSpc>
            </a:pPr>
            <a:r>
              <a:rPr lang="en-US" sz="2000" spc="-16">
                <a:solidFill>
                  <a:srgbClr val="000000"/>
                </a:solidFill>
                <a:latin typeface="TT Rounds Condensed"/>
              </a:rPr>
              <a:t>Get your initial project Structure</a:t>
            </a:r>
          </a:p>
          <a:p>
            <a:pPr algn="r">
              <a:lnSpc>
                <a:spcPts val="2365"/>
              </a:lnSpc>
            </a:pPr>
            <a:r>
              <a:rPr lang="en-US" sz="2000" spc="-81">
                <a:solidFill>
                  <a:srgbClr val="000000"/>
                </a:solidFill>
                <a:latin typeface="TT Rounds Condensed"/>
              </a:rPr>
              <a:t>ready</a:t>
            </a:r>
          </a:p>
        </p:txBody>
      </p:sp>
      <p:sp>
        <p:nvSpPr>
          <p:cNvPr name="TextBox 29" id="29"/>
          <p:cNvSpPr txBox="true"/>
          <p:nvPr/>
        </p:nvSpPr>
        <p:spPr>
          <a:xfrm rot="0">
            <a:off x="4724304" y="8508890"/>
            <a:ext cx="2223135" cy="355600"/>
          </a:xfrm>
          <a:prstGeom prst="rect">
            <a:avLst/>
          </a:prstGeom>
        </p:spPr>
        <p:txBody>
          <a:bodyPr anchor="t" rtlCol="false" tIns="0" lIns="0" bIns="0" rIns="0">
            <a:spAutoFit/>
          </a:bodyPr>
          <a:lstStyle/>
          <a:p>
            <a:pPr algn="l">
              <a:lnSpc>
                <a:spcPts val="2400"/>
              </a:lnSpc>
            </a:pPr>
            <a:r>
              <a:rPr lang="en-US" sz="2000" spc="43">
                <a:solidFill>
                  <a:srgbClr val="000000"/>
                </a:solidFill>
                <a:latin typeface="TT Rounds Condensed"/>
              </a:rPr>
              <a:t>Initiate a git repository</a:t>
            </a:r>
          </a:p>
        </p:txBody>
      </p:sp>
      <p:sp>
        <p:nvSpPr>
          <p:cNvPr name="TextBox 30" id="30"/>
          <p:cNvSpPr txBox="true"/>
          <p:nvPr/>
        </p:nvSpPr>
        <p:spPr>
          <a:xfrm rot="0">
            <a:off x="13309756" y="1950202"/>
            <a:ext cx="2476500" cy="614680"/>
          </a:xfrm>
          <a:prstGeom prst="rect">
            <a:avLst/>
          </a:prstGeom>
        </p:spPr>
        <p:txBody>
          <a:bodyPr anchor="t" rtlCol="false" tIns="0" lIns="0" bIns="0" rIns="0">
            <a:spAutoFit/>
          </a:bodyPr>
          <a:lstStyle/>
          <a:p>
            <a:pPr algn="l">
              <a:lnSpc>
                <a:spcPts val="2330"/>
              </a:lnSpc>
            </a:pPr>
            <a:r>
              <a:rPr lang="en-US" sz="2000" spc="-31">
                <a:solidFill>
                  <a:srgbClr val="000000"/>
                </a:solidFill>
                <a:latin typeface="TT Rounds Condensed"/>
              </a:rPr>
              <a:t>add Readme.md file with  description of the project</a:t>
            </a:r>
          </a:p>
        </p:txBody>
      </p:sp>
      <p:sp>
        <p:nvSpPr>
          <p:cNvPr name="TextBox 31" id="31"/>
          <p:cNvSpPr txBox="true"/>
          <p:nvPr/>
        </p:nvSpPr>
        <p:spPr>
          <a:xfrm rot="0">
            <a:off x="13653033" y="4405215"/>
            <a:ext cx="2975610" cy="614680"/>
          </a:xfrm>
          <a:prstGeom prst="rect">
            <a:avLst/>
          </a:prstGeom>
        </p:spPr>
        <p:txBody>
          <a:bodyPr anchor="t" rtlCol="false" tIns="0" lIns="0" bIns="0" rIns="0">
            <a:spAutoFit/>
          </a:bodyPr>
          <a:lstStyle/>
          <a:p>
            <a:pPr algn="l">
              <a:lnSpc>
                <a:spcPts val="2330"/>
              </a:lnSpc>
            </a:pPr>
            <a:r>
              <a:rPr lang="en-US" sz="2000" spc="-36">
                <a:solidFill>
                  <a:srgbClr val="000000"/>
                </a:solidFill>
                <a:latin typeface="TT Rounds Condensed"/>
              </a:rPr>
              <a:t>Commit all changes with "first  commit"</a:t>
            </a:r>
          </a:p>
        </p:txBody>
      </p:sp>
      <p:sp>
        <p:nvSpPr>
          <p:cNvPr name="TextBox 32" id="32"/>
          <p:cNvSpPr txBox="true"/>
          <p:nvPr/>
        </p:nvSpPr>
        <p:spPr>
          <a:xfrm rot="0">
            <a:off x="13283303" y="6925685"/>
            <a:ext cx="2791460" cy="614680"/>
          </a:xfrm>
          <a:prstGeom prst="rect">
            <a:avLst/>
          </a:prstGeom>
        </p:spPr>
        <p:txBody>
          <a:bodyPr anchor="t" rtlCol="false" tIns="0" lIns="0" bIns="0" rIns="0">
            <a:spAutoFit/>
          </a:bodyPr>
          <a:lstStyle/>
          <a:p>
            <a:pPr algn="l">
              <a:lnSpc>
                <a:spcPts val="2330"/>
              </a:lnSpc>
            </a:pPr>
            <a:r>
              <a:rPr lang="en-US" sz="2000" spc="-16">
                <a:solidFill>
                  <a:srgbClr val="000000"/>
                </a:solidFill>
                <a:latin typeface="TT Rounds Condensed"/>
              </a:rPr>
              <a:t>create a repository on github  related to project</a:t>
            </a:r>
          </a:p>
        </p:txBody>
      </p:sp>
      <p:sp>
        <p:nvSpPr>
          <p:cNvPr name="TextBox 33" id="33"/>
          <p:cNvSpPr txBox="true"/>
          <p:nvPr/>
        </p:nvSpPr>
        <p:spPr>
          <a:xfrm rot="0">
            <a:off x="11248604" y="8508890"/>
            <a:ext cx="2785110" cy="355600"/>
          </a:xfrm>
          <a:prstGeom prst="rect">
            <a:avLst/>
          </a:prstGeom>
        </p:spPr>
        <p:txBody>
          <a:bodyPr anchor="t" rtlCol="false" tIns="0" lIns="0" bIns="0" rIns="0">
            <a:spAutoFit/>
          </a:bodyPr>
          <a:lstStyle/>
          <a:p>
            <a:pPr algn="l">
              <a:lnSpc>
                <a:spcPts val="2400"/>
              </a:lnSpc>
            </a:pPr>
            <a:r>
              <a:rPr lang="en-US" sz="2000" spc="-36">
                <a:solidFill>
                  <a:srgbClr val="000000"/>
                </a:solidFill>
                <a:latin typeface="TT Rounds Condensed"/>
              </a:rPr>
              <a:t>Push your changes to github</a:t>
            </a:r>
          </a:p>
        </p:txBody>
      </p:sp>
      <p:sp>
        <p:nvSpPr>
          <p:cNvPr name="TextBox 34" id="34"/>
          <p:cNvSpPr txBox="true"/>
          <p:nvPr/>
        </p:nvSpPr>
        <p:spPr>
          <a:xfrm rot="0">
            <a:off x="465324" y="294149"/>
            <a:ext cx="5531485" cy="744220"/>
          </a:xfrm>
          <a:prstGeom prst="rect">
            <a:avLst/>
          </a:prstGeom>
        </p:spPr>
        <p:txBody>
          <a:bodyPr anchor="t" rtlCol="false" tIns="0" lIns="0" bIns="0" rIns="0">
            <a:spAutoFit/>
          </a:bodyPr>
          <a:lstStyle/>
          <a:p>
            <a:pPr algn="l">
              <a:lnSpc>
                <a:spcPts val="5759"/>
              </a:lnSpc>
            </a:pPr>
            <a:r>
              <a:rPr lang="en-US" sz="4800" spc="-90">
                <a:solidFill>
                  <a:srgbClr val="C78B32"/>
                </a:solidFill>
                <a:latin typeface="TT Rounds Condensed Bold"/>
              </a:rPr>
              <a:t>Assessment Parameter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99" cy="10286999"/>
            <a:chOff x="0" y="0"/>
            <a:chExt cx="24383999" cy="13715999"/>
          </a:xfrm>
        </p:grpSpPr>
        <p:sp>
          <p:nvSpPr>
            <p:cNvPr name="Freeform 3" id="3">
              <a:hlinkClick r:id="rId2" tooltip="https://github.com/Ambalam-1911/Task-3"/>
            </p:cNvPr>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4" id="4"/>
          <p:cNvGrpSpPr/>
          <p:nvPr/>
        </p:nvGrpSpPr>
        <p:grpSpPr>
          <a:xfrm rot="0">
            <a:off x="0" y="0"/>
            <a:ext cx="18262599" cy="10261597"/>
            <a:chOff x="0" y="0"/>
            <a:chExt cx="24350132" cy="13682129"/>
          </a:xfrm>
        </p:grpSpPr>
        <p:sp>
          <p:nvSpPr>
            <p:cNvPr name="Freeform 5" id="5"/>
            <p:cNvSpPr/>
            <p:nvPr/>
          </p:nvSpPr>
          <p:spPr>
            <a:xfrm flipH="false" flipV="false" rot="0">
              <a:off x="0" y="0"/>
              <a:ext cx="24350090" cy="13682090"/>
            </a:xfrm>
            <a:custGeom>
              <a:avLst/>
              <a:gdLst/>
              <a:ahLst/>
              <a:cxnLst/>
              <a:rect r="r" b="b" t="t" l="l"/>
              <a:pathLst>
                <a:path h="13682090" w="24350090">
                  <a:moveTo>
                    <a:pt x="0" y="0"/>
                  </a:moveTo>
                  <a:lnTo>
                    <a:pt x="24350090" y="0"/>
                  </a:lnTo>
                  <a:lnTo>
                    <a:pt x="24350090" y="13682090"/>
                  </a:lnTo>
                  <a:lnTo>
                    <a:pt x="0" y="13682090"/>
                  </a:lnTo>
                  <a:lnTo>
                    <a:pt x="0" y="0"/>
                  </a:lnTo>
                  <a:close/>
                </a:path>
              </a:pathLst>
            </a:custGeom>
            <a:blipFill>
              <a:blip r:embed="rId4"/>
              <a:stretch>
                <a:fillRect l="0" t="-31" r="0" b="-31"/>
              </a:stretch>
            </a:blipFill>
          </p:spPr>
        </p:sp>
      </p:grpSp>
      <p:sp>
        <p:nvSpPr>
          <p:cNvPr name="Freeform 6" id="6"/>
          <p:cNvSpPr/>
          <p:nvPr/>
        </p:nvSpPr>
        <p:spPr>
          <a:xfrm flipH="false" flipV="false" rot="0">
            <a:off x="4480989" y="2815768"/>
            <a:ext cx="9623108" cy="153353"/>
          </a:xfrm>
          <a:custGeom>
            <a:avLst/>
            <a:gdLst/>
            <a:ahLst/>
            <a:cxnLst/>
            <a:rect r="r" b="b" t="t" l="l"/>
            <a:pathLst>
              <a:path h="153353" w="9623108">
                <a:moveTo>
                  <a:pt x="0" y="0"/>
                </a:moveTo>
                <a:lnTo>
                  <a:pt x="9623108" y="0"/>
                </a:lnTo>
                <a:lnTo>
                  <a:pt x="9623108" y="153353"/>
                </a:lnTo>
                <a:lnTo>
                  <a:pt x="0" y="1533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5385669" y="3570514"/>
            <a:ext cx="2362199" cy="2362199"/>
            <a:chOff x="0" y="0"/>
            <a:chExt cx="3149599" cy="3149599"/>
          </a:xfrm>
        </p:grpSpPr>
        <p:sp>
          <p:nvSpPr>
            <p:cNvPr name="Freeform 8" id="8"/>
            <p:cNvSpPr/>
            <p:nvPr/>
          </p:nvSpPr>
          <p:spPr>
            <a:xfrm flipH="false" flipV="false" rot="0">
              <a:off x="0" y="0"/>
              <a:ext cx="3149600" cy="3149600"/>
            </a:xfrm>
            <a:custGeom>
              <a:avLst/>
              <a:gdLst/>
              <a:ahLst/>
              <a:cxnLst/>
              <a:rect r="r" b="b" t="t" l="l"/>
              <a:pathLst>
                <a:path h="3149600" w="3149600">
                  <a:moveTo>
                    <a:pt x="0" y="0"/>
                  </a:moveTo>
                  <a:lnTo>
                    <a:pt x="3149600" y="0"/>
                  </a:lnTo>
                  <a:lnTo>
                    <a:pt x="3149600" y="3149600"/>
                  </a:lnTo>
                  <a:lnTo>
                    <a:pt x="0" y="3149600"/>
                  </a:lnTo>
                  <a:lnTo>
                    <a:pt x="0" y="0"/>
                  </a:lnTo>
                  <a:close/>
                </a:path>
              </a:pathLst>
            </a:custGeom>
            <a:blipFill>
              <a:blip r:embed="rId7"/>
              <a:stretch>
                <a:fillRect l="0" t="0" r="0" b="0"/>
              </a:stretch>
            </a:blipFill>
          </p:spPr>
        </p:sp>
      </p:grpSp>
      <p:sp>
        <p:nvSpPr>
          <p:cNvPr name="Freeform 9" id="9"/>
          <p:cNvSpPr/>
          <p:nvPr/>
        </p:nvSpPr>
        <p:spPr>
          <a:xfrm flipH="false" flipV="false" rot="0">
            <a:off x="4466645" y="1226915"/>
            <a:ext cx="9637490" cy="1588865"/>
          </a:xfrm>
          <a:custGeom>
            <a:avLst/>
            <a:gdLst/>
            <a:ahLst/>
            <a:cxnLst/>
            <a:rect r="r" b="b" t="t" l="l"/>
            <a:pathLst>
              <a:path h="1588865" w="9637490">
                <a:moveTo>
                  <a:pt x="0" y="0"/>
                </a:moveTo>
                <a:lnTo>
                  <a:pt x="9637490" y="0"/>
                </a:lnTo>
                <a:lnTo>
                  <a:pt x="9637490" y="1588865"/>
                </a:lnTo>
                <a:lnTo>
                  <a:pt x="0" y="1588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4480989" y="1226915"/>
            <a:ext cx="9623393" cy="1589436"/>
            <a:chOff x="0" y="0"/>
            <a:chExt cx="12831191" cy="2119249"/>
          </a:xfrm>
        </p:grpSpPr>
        <p:sp>
          <p:nvSpPr>
            <p:cNvPr name="Freeform 11" id="11"/>
            <p:cNvSpPr/>
            <p:nvPr/>
          </p:nvSpPr>
          <p:spPr>
            <a:xfrm flipH="false" flipV="false" rot="0">
              <a:off x="0" y="0"/>
              <a:ext cx="12831191" cy="2119249"/>
            </a:xfrm>
            <a:custGeom>
              <a:avLst/>
              <a:gdLst/>
              <a:ahLst/>
              <a:cxnLst/>
              <a:rect r="r" b="b" t="t" l="l"/>
              <a:pathLst>
                <a:path h="2119249" w="12831191">
                  <a:moveTo>
                    <a:pt x="0" y="0"/>
                  </a:moveTo>
                  <a:lnTo>
                    <a:pt x="12831191" y="0"/>
                  </a:lnTo>
                  <a:lnTo>
                    <a:pt x="12831191" y="2119249"/>
                  </a:lnTo>
                  <a:lnTo>
                    <a:pt x="0" y="2119249"/>
                  </a:lnTo>
                  <a:close/>
                </a:path>
              </a:pathLst>
            </a:custGeom>
            <a:solidFill>
              <a:srgbClr val="213669"/>
            </a:solidFill>
          </p:spPr>
        </p:sp>
      </p:grpSp>
      <p:sp>
        <p:nvSpPr>
          <p:cNvPr name="TextBox 12" id="12"/>
          <p:cNvSpPr txBox="true"/>
          <p:nvPr/>
        </p:nvSpPr>
        <p:spPr>
          <a:xfrm rot="0">
            <a:off x="4531789" y="1244378"/>
            <a:ext cx="9521825" cy="1521142"/>
          </a:xfrm>
          <a:prstGeom prst="rect">
            <a:avLst/>
          </a:prstGeom>
        </p:spPr>
        <p:txBody>
          <a:bodyPr anchor="t" rtlCol="false" tIns="0" lIns="0" bIns="0" rIns="0">
            <a:spAutoFit/>
          </a:bodyPr>
          <a:lstStyle/>
          <a:p>
            <a:pPr algn="ctr">
              <a:lnSpc>
                <a:spcPts val="4320"/>
              </a:lnSpc>
            </a:pPr>
            <a:r>
              <a:rPr lang="en-US" sz="3600" spc="83">
                <a:solidFill>
                  <a:srgbClr val="FFFFFF"/>
                </a:solidFill>
                <a:latin typeface="Trebuchet MS Bold Italics"/>
              </a:rPr>
              <a:t>Submission Github</a:t>
            </a:r>
          </a:p>
        </p:txBody>
      </p:sp>
      <p:sp>
        <p:nvSpPr>
          <p:cNvPr name="TextBox 13" id="13"/>
          <p:cNvSpPr txBox="true"/>
          <p:nvPr/>
        </p:nvSpPr>
        <p:spPr>
          <a:xfrm rot="0">
            <a:off x="8976243" y="3818163"/>
            <a:ext cx="3166616" cy="200025"/>
          </a:xfrm>
          <a:prstGeom prst="rect">
            <a:avLst/>
          </a:prstGeom>
        </p:spPr>
        <p:txBody>
          <a:bodyPr anchor="t" rtlCol="false" tIns="0" lIns="0" bIns="0" rIns="0">
            <a:spAutoFit/>
          </a:bodyPr>
          <a:lstStyle/>
          <a:p>
            <a:pPr algn="ctr">
              <a:lnSpc>
                <a:spcPts val="1680"/>
              </a:lnSpc>
              <a:spcBef>
                <a:spcPct val="0"/>
              </a:spcBef>
            </a:pPr>
            <a:r>
              <a:rPr lang="en-US" sz="1400" u="sng">
                <a:solidFill>
                  <a:srgbClr val="000000"/>
                </a:solidFill>
                <a:latin typeface="EB Garamond Bold"/>
                <a:hlinkClick r:id="rId10" tooltip="https://github.com/Ambalam-1911/Task-3"/>
              </a:rPr>
              <a:t>https://github.com/Ambalam-1911/Task-3</a:t>
            </a:r>
          </a:p>
        </p:txBody>
      </p:sp>
      <p:sp>
        <p:nvSpPr>
          <p:cNvPr name="TextBox 14" id="14"/>
          <p:cNvSpPr txBox="true"/>
          <p:nvPr/>
        </p:nvSpPr>
        <p:spPr>
          <a:xfrm rot="0">
            <a:off x="8976243" y="4236605"/>
            <a:ext cx="2999929" cy="200025"/>
          </a:xfrm>
          <a:prstGeom prst="rect">
            <a:avLst/>
          </a:prstGeom>
        </p:spPr>
        <p:txBody>
          <a:bodyPr anchor="t" rtlCol="false" tIns="0" lIns="0" bIns="0" rIns="0">
            <a:spAutoFit/>
          </a:bodyPr>
          <a:lstStyle/>
          <a:p>
            <a:pPr algn="ctr">
              <a:lnSpc>
                <a:spcPts val="1680"/>
              </a:lnSpc>
              <a:spcBef>
                <a:spcPct val="0"/>
              </a:spcBef>
            </a:pPr>
            <a:r>
              <a:rPr lang="en-US" sz="1400" u="sng">
                <a:solidFill>
                  <a:srgbClr val="000000"/>
                </a:solidFill>
                <a:latin typeface="EB Garamond Bold"/>
                <a:hlinkClick r:id="rId11" tooltip="https://github.com/Deepak5253/Task_3"/>
              </a:rPr>
              <a:t>https://github.com/Deepak5253/Task_3</a:t>
            </a:r>
          </a:p>
        </p:txBody>
      </p:sp>
      <p:sp>
        <p:nvSpPr>
          <p:cNvPr name="TextBox 15" id="15"/>
          <p:cNvSpPr txBox="true"/>
          <p:nvPr/>
        </p:nvSpPr>
        <p:spPr>
          <a:xfrm rot="0">
            <a:off x="8976243" y="4655705"/>
            <a:ext cx="2822377" cy="200025"/>
          </a:xfrm>
          <a:prstGeom prst="rect">
            <a:avLst/>
          </a:prstGeom>
        </p:spPr>
        <p:txBody>
          <a:bodyPr anchor="t" rtlCol="false" tIns="0" lIns="0" bIns="0" rIns="0">
            <a:spAutoFit/>
          </a:bodyPr>
          <a:lstStyle/>
          <a:p>
            <a:pPr algn="ctr">
              <a:lnSpc>
                <a:spcPts val="1680"/>
              </a:lnSpc>
              <a:spcBef>
                <a:spcPct val="0"/>
              </a:spcBef>
            </a:pPr>
            <a:r>
              <a:rPr lang="en-US" sz="1400" u="sng">
                <a:solidFill>
                  <a:srgbClr val="000000"/>
                </a:solidFill>
                <a:latin typeface="EB Garamond Bold"/>
                <a:hlinkClick r:id="rId12" tooltip="https://github.com/Harish-78/Task_3"/>
              </a:rPr>
              <a:t>https://github.com/Harish-78/Task_3</a:t>
            </a:r>
          </a:p>
        </p:txBody>
      </p:sp>
      <p:sp>
        <p:nvSpPr>
          <p:cNvPr name="TextBox 16" id="16"/>
          <p:cNvSpPr txBox="true"/>
          <p:nvPr/>
        </p:nvSpPr>
        <p:spPr>
          <a:xfrm rot="0">
            <a:off x="8976243" y="5074805"/>
            <a:ext cx="3654028" cy="200025"/>
          </a:xfrm>
          <a:prstGeom prst="rect">
            <a:avLst/>
          </a:prstGeom>
        </p:spPr>
        <p:txBody>
          <a:bodyPr anchor="t" rtlCol="false" tIns="0" lIns="0" bIns="0" rIns="0">
            <a:spAutoFit/>
          </a:bodyPr>
          <a:lstStyle/>
          <a:p>
            <a:pPr algn="ctr">
              <a:lnSpc>
                <a:spcPts val="1680"/>
              </a:lnSpc>
              <a:spcBef>
                <a:spcPct val="0"/>
              </a:spcBef>
            </a:pPr>
            <a:r>
              <a:rPr lang="en-US" sz="1400" u="sng">
                <a:solidFill>
                  <a:srgbClr val="000000"/>
                </a:solidFill>
                <a:latin typeface="EB Garamond Bold"/>
                <a:hlinkClick r:id="rId13" tooltip="https://github.com/Hariprakash-2002/Task_3.git"/>
              </a:rPr>
              <a:t>https://github.com/Hariprakash-2002/Task_3.git</a:t>
            </a:r>
          </a:p>
        </p:txBody>
      </p:sp>
      <p:sp>
        <p:nvSpPr>
          <p:cNvPr name="TextBox 17" id="17"/>
          <p:cNvSpPr txBox="true"/>
          <p:nvPr/>
        </p:nvSpPr>
        <p:spPr>
          <a:xfrm rot="0">
            <a:off x="8976243" y="5493905"/>
            <a:ext cx="3827115" cy="200025"/>
          </a:xfrm>
          <a:prstGeom prst="rect">
            <a:avLst/>
          </a:prstGeom>
        </p:spPr>
        <p:txBody>
          <a:bodyPr anchor="t" rtlCol="false" tIns="0" lIns="0" bIns="0" rIns="0">
            <a:spAutoFit/>
          </a:bodyPr>
          <a:lstStyle/>
          <a:p>
            <a:pPr algn="ctr">
              <a:lnSpc>
                <a:spcPts val="1680"/>
              </a:lnSpc>
              <a:spcBef>
                <a:spcPct val="0"/>
              </a:spcBef>
            </a:pPr>
            <a:r>
              <a:rPr lang="en-US" sz="1400" u="sng">
                <a:solidFill>
                  <a:srgbClr val="000000"/>
                </a:solidFill>
                <a:latin typeface="EB Garamond Bold"/>
                <a:hlinkClick r:id="rId14" tooltip="https://github.com/KISHOREBILLGATES/Task_3"/>
              </a:rPr>
              <a:t>https://github.com/KISHOREBILLGATES/Task_3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0" y="0"/>
            <a:ext cx="18288000" cy="10287000"/>
            <a:chOff x="0" y="0"/>
            <a:chExt cx="24384000" cy="13716000"/>
          </a:xfrm>
        </p:grpSpPr>
        <p:sp>
          <p:nvSpPr>
            <p:cNvPr name="Freeform 7" id="7"/>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4"/>
              <a:stretch>
                <a:fillRect l="0" t="-14" r="0" b="-14"/>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0650" y="530044"/>
            <a:ext cx="8007330" cy="9756944"/>
            <a:chOff x="0" y="0"/>
            <a:chExt cx="10676440" cy="13009259"/>
          </a:xfrm>
        </p:grpSpPr>
        <p:sp>
          <p:nvSpPr>
            <p:cNvPr name="Freeform 3" id="3"/>
            <p:cNvSpPr/>
            <p:nvPr/>
          </p:nvSpPr>
          <p:spPr>
            <a:xfrm flipH="false" flipV="false" rot="0">
              <a:off x="0" y="0"/>
              <a:ext cx="10676382" cy="13009245"/>
            </a:xfrm>
            <a:custGeom>
              <a:avLst/>
              <a:gdLst/>
              <a:ahLst/>
              <a:cxnLst/>
              <a:rect r="r" b="b" t="t" l="l"/>
              <a:pathLst>
                <a:path h="13009245" w="10676382">
                  <a:moveTo>
                    <a:pt x="0" y="0"/>
                  </a:moveTo>
                  <a:lnTo>
                    <a:pt x="10676382" y="0"/>
                  </a:lnTo>
                  <a:lnTo>
                    <a:pt x="10676382" y="13009245"/>
                  </a:lnTo>
                  <a:lnTo>
                    <a:pt x="0" y="13009245"/>
                  </a:lnTo>
                  <a:lnTo>
                    <a:pt x="0" y="0"/>
                  </a:lnTo>
                  <a:close/>
                </a:path>
              </a:pathLst>
            </a:custGeom>
            <a:blipFill>
              <a:blip r:embed="rId2"/>
              <a:stretch>
                <a:fillRect l="-58279" t="0" r="-58280" b="0"/>
              </a:stretch>
            </a:blipFill>
          </p:spPr>
        </p:sp>
      </p:grpSp>
      <p:grpSp>
        <p:nvGrpSpPr>
          <p:cNvPr name="Group 4" id="4"/>
          <p:cNvGrpSpPr/>
          <p:nvPr/>
        </p:nvGrpSpPr>
        <p:grpSpPr>
          <a:xfrm rot="0">
            <a:off x="0" y="0"/>
            <a:ext cx="18288000" cy="10286988"/>
            <a:chOff x="0" y="0"/>
            <a:chExt cx="24384000" cy="13715984"/>
          </a:xfrm>
        </p:grpSpPr>
        <p:sp>
          <p:nvSpPr>
            <p:cNvPr name="Freeform 5" id="5"/>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3"/>
              <a:stretch>
                <a:fillRect l="-6249" t="0" r="-6249" b="0"/>
              </a:stretch>
            </a:blipFill>
          </p:spPr>
        </p:sp>
      </p:grpSp>
      <p:grpSp>
        <p:nvGrpSpPr>
          <p:cNvPr name="Group 6" id="6"/>
          <p:cNvGrpSpPr/>
          <p:nvPr/>
        </p:nvGrpSpPr>
        <p:grpSpPr>
          <a:xfrm rot="0">
            <a:off x="0" y="0"/>
            <a:ext cx="18287980" cy="10296000"/>
            <a:chOff x="0" y="0"/>
            <a:chExt cx="24383973" cy="13728000"/>
          </a:xfrm>
        </p:grpSpPr>
        <p:sp>
          <p:nvSpPr>
            <p:cNvPr name="Freeform 7" id="7"/>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4"/>
              <a:stretch>
                <a:fillRect l="-28" t="0" r="-28" b="0"/>
              </a:stretch>
            </a:blipFill>
          </p:spPr>
        </p:sp>
      </p:grpSp>
      <p:graphicFrame>
        <p:nvGraphicFramePr>
          <p:cNvPr name="Table 8" id="8"/>
          <p:cNvGraphicFramePr>
            <a:graphicFrameLocks noGrp="true"/>
          </p:cNvGraphicFramePr>
          <p:nvPr/>
        </p:nvGraphicFramePr>
        <p:xfrm>
          <a:off x="1038225" y="6115052"/>
          <a:ext cx="8496300" cy="3111500"/>
        </p:xfrm>
        <a:graphic>
          <a:graphicData uri="http://schemas.openxmlformats.org/drawingml/2006/table">
            <a:tbl>
              <a:tblPr/>
              <a:tblGrid>
                <a:gridCol w="3451217"/>
                <a:gridCol w="3424306"/>
                <a:gridCol w="1620777"/>
              </a:tblGrid>
              <a:tr h="757108">
                <a:tc>
                  <a:txBody>
                    <a:bodyPr anchor="t" rtlCol="false"/>
                    <a:lstStyle/>
                    <a:p>
                      <a:pPr algn="ctr">
                        <a:lnSpc>
                          <a:spcPts val="3358"/>
                        </a:lnSpc>
                        <a:defRPr/>
                      </a:pPr>
                      <a:r>
                        <a:rPr lang="en-US" sz="2799">
                          <a:solidFill>
                            <a:srgbClr val="C88C32"/>
                          </a:solidFill>
                          <a:latin typeface="EB Garamond Semi-Bold"/>
                        </a:rPr>
                        <a:t>LMS Username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8"/>
                        </a:lnSpc>
                        <a:defRPr/>
                      </a:pPr>
                      <a:r>
                        <a:rPr lang="en-US" sz="2799">
                          <a:solidFill>
                            <a:srgbClr val="C88C32"/>
                          </a:solidFill>
                          <a:latin typeface="EB Garamond Semi-Bold"/>
                        </a:rPr>
                        <a:t>Name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8"/>
                        </a:lnSpc>
                        <a:defRPr/>
                      </a:pPr>
                      <a:r>
                        <a:rPr lang="en-US" sz="2799">
                          <a:solidFill>
                            <a:srgbClr val="C88C32"/>
                          </a:solidFill>
                          <a:latin typeface="EB Garamond Semi-Bold"/>
                        </a:rPr>
                        <a:t>Batch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0878">
                <a:tc>
                  <a:txBody>
                    <a:bodyPr anchor="t" rtlCol="false"/>
                    <a:lstStyle/>
                    <a:p>
                      <a:pPr algn="l">
                        <a:lnSpc>
                          <a:spcPts val="1679"/>
                        </a:lnSpc>
                        <a:defRPr/>
                      </a:pPr>
                      <a:r>
                        <a:rPr lang="en-US" sz="1200">
                          <a:solidFill>
                            <a:srgbClr val="050202"/>
                          </a:solidFill>
                          <a:latin typeface="Arimo Bold"/>
                        </a:rPr>
                        <a:t>732720104011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DEEPAK .G</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0878">
                <a:tc>
                  <a:txBody>
                    <a:bodyPr anchor="t" rtlCol="false"/>
                    <a:lstStyle/>
                    <a:p>
                      <a:pPr algn="l">
                        <a:lnSpc>
                          <a:spcPts val="1679"/>
                        </a:lnSpc>
                        <a:defRPr/>
                      </a:pPr>
                      <a:r>
                        <a:rPr lang="en-US" sz="1200">
                          <a:solidFill>
                            <a:srgbClr val="050202"/>
                          </a:solidFill>
                          <a:latin typeface="Arimo Bold"/>
                        </a:rPr>
                        <a:t>732720104019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HARISH.C</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0878">
                <a:tc>
                  <a:txBody>
                    <a:bodyPr anchor="t" rtlCol="false"/>
                    <a:lstStyle/>
                    <a:p>
                      <a:pPr algn="l">
                        <a:lnSpc>
                          <a:spcPts val="1679"/>
                        </a:lnSpc>
                        <a:defRPr/>
                      </a:pPr>
                      <a:r>
                        <a:rPr lang="en-US" sz="1200">
                          <a:solidFill>
                            <a:srgbClr val="050202"/>
                          </a:solidFill>
                          <a:latin typeface="Arimo Bold"/>
                        </a:rPr>
                        <a:t>732720104001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AMBALAM .A</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0878">
                <a:tc>
                  <a:txBody>
                    <a:bodyPr anchor="t" rtlCol="false"/>
                    <a:lstStyle/>
                    <a:p>
                      <a:pPr algn="l">
                        <a:lnSpc>
                          <a:spcPts val="1679"/>
                        </a:lnSpc>
                        <a:defRPr/>
                      </a:pPr>
                      <a:r>
                        <a:rPr lang="en-US" sz="1200">
                          <a:solidFill>
                            <a:srgbClr val="050202"/>
                          </a:solidFill>
                          <a:latin typeface="Arimo Bold"/>
                        </a:rPr>
                        <a:t>732720104018</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HARI PRAKASH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0878">
                <a:tc>
                  <a:txBody>
                    <a:bodyPr anchor="t" rtlCol="false"/>
                    <a:lstStyle/>
                    <a:p>
                      <a:pPr algn="l">
                        <a:lnSpc>
                          <a:spcPts val="1679"/>
                        </a:lnSpc>
                        <a:defRPr/>
                      </a:pPr>
                      <a:r>
                        <a:rPr lang="en-US" sz="1200">
                          <a:solidFill>
                            <a:srgbClr val="050202"/>
                          </a:solidFill>
                          <a:latin typeface="Arimo Bold"/>
                        </a:rPr>
                        <a:t>732720104022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KISHORE BILLGATES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0" y="1639884"/>
            <a:ext cx="289465" cy="647033"/>
          </a:xfrm>
          <a:custGeom>
            <a:avLst/>
            <a:gdLst/>
            <a:ahLst/>
            <a:cxnLst/>
            <a:rect r="r" b="b" t="t" l="l"/>
            <a:pathLst>
              <a:path h="647033" w="289465">
                <a:moveTo>
                  <a:pt x="0" y="0"/>
                </a:moveTo>
                <a:lnTo>
                  <a:pt x="289465" y="0"/>
                </a:lnTo>
                <a:lnTo>
                  <a:pt x="289465" y="647033"/>
                </a:lnTo>
                <a:lnTo>
                  <a:pt x="0" y="647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79422" y="1689492"/>
            <a:ext cx="6661475" cy="552438"/>
          </a:xfrm>
          <a:prstGeom prst="rect">
            <a:avLst/>
          </a:prstGeom>
        </p:spPr>
        <p:txBody>
          <a:bodyPr anchor="t" rtlCol="false" tIns="0" lIns="0" bIns="0" rIns="0">
            <a:spAutoFit/>
          </a:bodyPr>
          <a:lstStyle/>
          <a:p>
            <a:pPr algn="l">
              <a:lnSpc>
                <a:spcPts val="4391"/>
              </a:lnSpc>
            </a:pPr>
            <a:r>
              <a:rPr lang="en-US" sz="3659">
                <a:solidFill>
                  <a:srgbClr val="21366A"/>
                </a:solidFill>
                <a:latin typeface="EB Garamond Bold"/>
              </a:rPr>
              <a:t>Food Delivery Website</a:t>
            </a:r>
          </a:p>
        </p:txBody>
      </p:sp>
      <p:sp>
        <p:nvSpPr>
          <p:cNvPr name="TextBox 11" id="11"/>
          <p:cNvSpPr txBox="true"/>
          <p:nvPr/>
        </p:nvSpPr>
        <p:spPr>
          <a:xfrm rot="0">
            <a:off x="380845" y="2510966"/>
            <a:ext cx="9156855" cy="2914650"/>
          </a:xfrm>
          <a:prstGeom prst="rect">
            <a:avLst/>
          </a:prstGeom>
        </p:spPr>
        <p:txBody>
          <a:bodyPr anchor="t" rtlCol="false" tIns="0" lIns="0" bIns="0" rIns="0">
            <a:spAutoFit/>
          </a:bodyPr>
          <a:lstStyle/>
          <a:p>
            <a:pPr algn="l" marL="675518" indent="-225173" lvl="2">
              <a:lnSpc>
                <a:spcPts val="3358"/>
              </a:lnSpc>
              <a:buFont typeface="Arial"/>
              <a:buChar char="⚬"/>
            </a:pPr>
            <a:r>
              <a:rPr lang="en-US" sz="2799">
                <a:solidFill>
                  <a:srgbClr val="000000"/>
                </a:solidFill>
                <a:latin typeface="EB Garamond Medium"/>
              </a:rPr>
              <a:t>A food delivery website is an online platform where users can browse through a variety of restaurants, choose dishes from their menus, place orders, and have the selected food items delivered to their specified location.</a:t>
            </a:r>
          </a:p>
          <a:p>
            <a:pPr algn="l" marL="675519" indent="-225173" lvl="2">
              <a:lnSpc>
                <a:spcPts val="3358"/>
              </a:lnSpc>
              <a:buFont typeface="Arial"/>
              <a:buChar char="⚬"/>
            </a:pPr>
            <a:r>
              <a:rPr lang="en-US" sz="2799">
                <a:solidFill>
                  <a:srgbClr val="000000"/>
                </a:solidFill>
                <a:latin typeface="EB Garamond Medium"/>
              </a:rPr>
              <a:t> It offers a convenient way to enjoy restaurant-quality meals from the comfort of your home or office, saving you time and effort.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 y="-10767"/>
            <a:ext cx="18288000" cy="10323165"/>
          </a:xfrm>
          <a:custGeom>
            <a:avLst/>
            <a:gdLst/>
            <a:ahLst/>
            <a:cxnLst/>
            <a:rect r="r" b="b" t="t" l="l"/>
            <a:pathLst>
              <a:path h="10323165" w="18288000">
                <a:moveTo>
                  <a:pt x="0" y="0"/>
                </a:moveTo>
                <a:lnTo>
                  <a:pt x="18288000" y="0"/>
                </a:lnTo>
                <a:lnTo>
                  <a:pt x="18288000" y="10323165"/>
                </a:lnTo>
                <a:lnTo>
                  <a:pt x="0" y="10323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8838" y="851081"/>
            <a:ext cx="22225" cy="8635637"/>
            <a:chOff x="0" y="0"/>
            <a:chExt cx="29633" cy="11514183"/>
          </a:xfrm>
        </p:grpSpPr>
        <p:sp>
          <p:nvSpPr>
            <p:cNvPr name="Freeform 4" id="4"/>
            <p:cNvSpPr/>
            <p:nvPr/>
          </p:nvSpPr>
          <p:spPr>
            <a:xfrm flipH="false" flipV="false" rot="0">
              <a:off x="0" y="0"/>
              <a:ext cx="29591" cy="11514201"/>
            </a:xfrm>
            <a:custGeom>
              <a:avLst/>
              <a:gdLst/>
              <a:ahLst/>
              <a:cxnLst/>
              <a:rect r="r" b="b" t="t" l="l"/>
              <a:pathLst>
                <a:path h="11514201" w="2959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5" id="5"/>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84625" y="2910211"/>
            <a:ext cx="14518749" cy="5695950"/>
          </a:xfrm>
          <a:prstGeom prst="rect">
            <a:avLst/>
          </a:prstGeom>
        </p:spPr>
        <p:txBody>
          <a:bodyPr anchor="t" rtlCol="false" tIns="0" lIns="0" bIns="0" rIns="0">
            <a:spAutoFit/>
          </a:bodyPr>
          <a:lstStyle/>
          <a:p>
            <a:pPr algn="l" marL="699649" indent="-233216" lvl="2">
              <a:lnSpc>
                <a:spcPts val="3479"/>
              </a:lnSpc>
              <a:buFont typeface="Arial"/>
              <a:buChar char="⚬"/>
            </a:pPr>
            <a:r>
              <a:rPr lang="en-US" sz="2899">
                <a:solidFill>
                  <a:srgbClr val="000000"/>
                </a:solidFill>
                <a:latin typeface="EB Garamond Medium"/>
              </a:rPr>
              <a:t>Food delivery websites have transformed the culinary landscape, redefining how people experience dining. These platforms serve as online conduits that effortlessly connect users to a myriad of restaurants, offering a virtual journey through diverse cuisines and culinary traditions. Users navigate intuitive interfaces to explore menus, select dishes, and place orders, all from the comfort of their location. The integration of secure payment gateways ensures smooth transactions and peace of mind.</a:t>
            </a:r>
          </a:p>
          <a:p>
            <a:pPr algn="l" marL="699649" indent="-233216" lvl="2">
              <a:lnSpc>
                <a:spcPts val="3479"/>
              </a:lnSpc>
            </a:pPr>
          </a:p>
          <a:p>
            <a:pPr algn="l" marL="699649" indent="-233216" lvl="2">
              <a:lnSpc>
                <a:spcPts val="3479"/>
              </a:lnSpc>
              <a:buFont typeface="Arial"/>
              <a:buChar char="⚬"/>
            </a:pPr>
            <a:r>
              <a:rPr lang="en-US" sz="2899">
                <a:solidFill>
                  <a:srgbClr val="000000"/>
                </a:solidFill>
                <a:latin typeface="EB Garamond Medium"/>
              </a:rPr>
              <a:t>Beyond convenience, food delivery websites contribute significantly to the local economy by boosting restaurant visibility and patronage. They cater to various dietary preferences, making dining more inclusive. These platforms also cater to the fast-paced lifestyles of today, providing an invaluable solution for individuals seeking quality meals without the hassle of cooking or dining out.</a:t>
            </a:r>
          </a:p>
          <a:p>
            <a:pPr algn="l" marL="699649" indent="-233216" lvl="2">
              <a:lnSpc>
                <a:spcPts val="3479"/>
              </a:lnSpc>
            </a:pPr>
          </a:p>
        </p:txBody>
      </p:sp>
      <p:grpSp>
        <p:nvGrpSpPr>
          <p:cNvPr name="Group 7" id="7"/>
          <p:cNvGrpSpPr/>
          <p:nvPr/>
        </p:nvGrpSpPr>
        <p:grpSpPr>
          <a:xfrm rot="0">
            <a:off x="15300240" y="7732466"/>
            <a:ext cx="2987760" cy="2554534"/>
            <a:chOff x="0" y="0"/>
            <a:chExt cx="3983680" cy="3406045"/>
          </a:xfrm>
        </p:grpSpPr>
        <p:sp>
          <p:nvSpPr>
            <p:cNvPr name="Freeform 8" id="8"/>
            <p:cNvSpPr/>
            <p:nvPr/>
          </p:nvSpPr>
          <p:spPr>
            <a:xfrm flipH="false" flipV="false" rot="0">
              <a:off x="0" y="0"/>
              <a:ext cx="3983736" cy="3406013"/>
            </a:xfrm>
            <a:custGeom>
              <a:avLst/>
              <a:gdLst/>
              <a:ahLst/>
              <a:cxnLst/>
              <a:rect r="r" b="b" t="t" l="l"/>
              <a:pathLst>
                <a:path h="3406013" w="3983736">
                  <a:moveTo>
                    <a:pt x="0" y="0"/>
                  </a:moveTo>
                  <a:lnTo>
                    <a:pt x="3983736" y="0"/>
                  </a:lnTo>
                  <a:lnTo>
                    <a:pt x="3983736" y="3406013"/>
                  </a:lnTo>
                  <a:lnTo>
                    <a:pt x="0" y="3406013"/>
                  </a:lnTo>
                  <a:lnTo>
                    <a:pt x="0" y="0"/>
                  </a:lnTo>
                  <a:close/>
                </a:path>
              </a:pathLst>
            </a:custGeom>
            <a:blipFill>
              <a:blip r:embed="rId6"/>
              <a:stretch>
                <a:fillRect l="0" t="-284" r="1" b="-285"/>
              </a:stretch>
            </a:blipFill>
          </p:spPr>
        </p:sp>
      </p:grpSp>
      <p:sp>
        <p:nvSpPr>
          <p:cNvPr name="TextBox 9" id="9"/>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0" id="10"/>
          <p:cNvSpPr txBox="true"/>
          <p:nvPr/>
        </p:nvSpPr>
        <p:spPr>
          <a:xfrm rot="0">
            <a:off x="1028700" y="1681486"/>
            <a:ext cx="7195950" cy="57150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 y="-10767"/>
            <a:ext cx="18288000" cy="10323165"/>
          </a:xfrm>
          <a:custGeom>
            <a:avLst/>
            <a:gdLst/>
            <a:ahLst/>
            <a:cxnLst/>
            <a:rect r="r" b="b" t="t" l="l"/>
            <a:pathLst>
              <a:path h="10323165" w="18288000">
                <a:moveTo>
                  <a:pt x="0" y="0"/>
                </a:moveTo>
                <a:lnTo>
                  <a:pt x="18288000" y="0"/>
                </a:lnTo>
                <a:lnTo>
                  <a:pt x="18288000" y="10323165"/>
                </a:lnTo>
                <a:lnTo>
                  <a:pt x="0" y="10323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8838" y="851081"/>
            <a:ext cx="22225" cy="8635637"/>
            <a:chOff x="0" y="0"/>
            <a:chExt cx="29633" cy="11514183"/>
          </a:xfrm>
        </p:grpSpPr>
        <p:sp>
          <p:nvSpPr>
            <p:cNvPr name="Freeform 4" id="4"/>
            <p:cNvSpPr/>
            <p:nvPr/>
          </p:nvSpPr>
          <p:spPr>
            <a:xfrm flipH="false" flipV="false" rot="0">
              <a:off x="0" y="0"/>
              <a:ext cx="29591" cy="11514201"/>
            </a:xfrm>
            <a:custGeom>
              <a:avLst/>
              <a:gdLst/>
              <a:ahLst/>
              <a:cxnLst/>
              <a:rect r="r" b="b" t="t" l="l"/>
              <a:pathLst>
                <a:path h="11514201" w="2959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5" id="5"/>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84625" y="2910211"/>
            <a:ext cx="14518749" cy="5257800"/>
          </a:xfrm>
          <a:prstGeom prst="rect">
            <a:avLst/>
          </a:prstGeom>
        </p:spPr>
        <p:txBody>
          <a:bodyPr anchor="t" rtlCol="false" tIns="0" lIns="0" bIns="0" rIns="0">
            <a:spAutoFit/>
          </a:bodyPr>
          <a:lstStyle/>
          <a:p>
            <a:pPr algn="l" marL="662819" indent="-220940" lvl="2">
              <a:lnSpc>
                <a:spcPts val="3479"/>
              </a:lnSpc>
              <a:buFont typeface="Arial"/>
              <a:buChar char="⚬"/>
            </a:pPr>
            <a:r>
              <a:rPr lang="en-US" sz="2899">
                <a:solidFill>
                  <a:srgbClr val="000000"/>
                </a:solidFill>
                <a:latin typeface="EB Garamond Medium"/>
              </a:rPr>
              <a:t>Online Food Ordering System is the web based application intended for restaurant's Businesses. It provide various feature such as searching, viewing and selection of food items from restaurant for customers. This Application also provides restaurant management and menu management for restaurant manager or owner.</a:t>
            </a:r>
          </a:p>
          <a:p>
            <a:pPr algn="l" marL="662819" indent="-220940" lvl="2">
              <a:lnSpc>
                <a:spcPts val="3479"/>
              </a:lnSpc>
            </a:pPr>
          </a:p>
          <a:p>
            <a:pPr algn="l" marL="662819" indent="-220940" lvl="2">
              <a:lnSpc>
                <a:spcPts val="3479"/>
              </a:lnSpc>
              <a:buFont typeface="Arial"/>
              <a:buChar char="⚬"/>
            </a:pPr>
            <a:r>
              <a:rPr lang="en-US" sz="2899">
                <a:solidFill>
                  <a:srgbClr val="000000"/>
                </a:solidFill>
                <a:latin typeface="EB Garamond Medium"/>
              </a:rPr>
              <a:t>This system is a bunch of benefits from various point of views. As this online application enables the end users to register to the system online, select the food items of their choice from the menu list, and order food online.</a:t>
            </a:r>
          </a:p>
          <a:p>
            <a:pPr algn="l" marL="662819" indent="-220940" lvl="2">
              <a:lnSpc>
                <a:spcPts val="3479"/>
              </a:lnSpc>
            </a:pPr>
          </a:p>
          <a:p>
            <a:pPr algn="l" marL="662819" indent="-220940" lvl="2">
              <a:lnSpc>
                <a:spcPts val="3479"/>
              </a:lnSpc>
              <a:buFont typeface="Arial"/>
              <a:buChar char="⚬"/>
            </a:pPr>
            <a:r>
              <a:rPr lang="en-US" sz="2899">
                <a:solidFill>
                  <a:srgbClr val="000000"/>
                </a:solidFill>
                <a:latin typeface="EB Garamond Medium"/>
              </a:rPr>
              <a:t>One of the various benefits of this is system is that if there is rush or a huge crowd present in the restaurant then in that case sometimes unavailability of tables cut downs the restaurants customer</a:t>
            </a:r>
          </a:p>
          <a:p>
            <a:pPr algn="l" marL="662819" indent="-220940" lvl="2">
              <a:lnSpc>
                <a:spcPts val="3479"/>
              </a:lnSpc>
            </a:pPr>
          </a:p>
        </p:txBody>
      </p:sp>
      <p:grpSp>
        <p:nvGrpSpPr>
          <p:cNvPr name="Group 7" id="7"/>
          <p:cNvGrpSpPr/>
          <p:nvPr/>
        </p:nvGrpSpPr>
        <p:grpSpPr>
          <a:xfrm rot="0">
            <a:off x="15300240" y="7732466"/>
            <a:ext cx="2987760" cy="2554534"/>
            <a:chOff x="0" y="0"/>
            <a:chExt cx="3983680" cy="3406045"/>
          </a:xfrm>
        </p:grpSpPr>
        <p:sp>
          <p:nvSpPr>
            <p:cNvPr name="Freeform 8" id="8"/>
            <p:cNvSpPr/>
            <p:nvPr/>
          </p:nvSpPr>
          <p:spPr>
            <a:xfrm flipH="false" flipV="false" rot="0">
              <a:off x="0" y="0"/>
              <a:ext cx="3983736" cy="3406013"/>
            </a:xfrm>
            <a:custGeom>
              <a:avLst/>
              <a:gdLst/>
              <a:ahLst/>
              <a:cxnLst/>
              <a:rect r="r" b="b" t="t" l="l"/>
              <a:pathLst>
                <a:path h="3406013" w="3983736">
                  <a:moveTo>
                    <a:pt x="0" y="0"/>
                  </a:moveTo>
                  <a:lnTo>
                    <a:pt x="3983736" y="0"/>
                  </a:lnTo>
                  <a:lnTo>
                    <a:pt x="3983736" y="3406013"/>
                  </a:lnTo>
                  <a:lnTo>
                    <a:pt x="0" y="3406013"/>
                  </a:lnTo>
                  <a:lnTo>
                    <a:pt x="0" y="0"/>
                  </a:lnTo>
                  <a:close/>
                </a:path>
              </a:pathLst>
            </a:custGeom>
            <a:blipFill>
              <a:blip r:embed="rId6"/>
              <a:stretch>
                <a:fillRect l="0" t="-284" r="1" b="-285"/>
              </a:stretch>
            </a:blipFill>
          </p:spPr>
        </p:sp>
      </p:grpSp>
      <p:sp>
        <p:nvSpPr>
          <p:cNvPr name="TextBox 9" id="9"/>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0" id="10"/>
          <p:cNvSpPr txBox="true"/>
          <p:nvPr/>
        </p:nvSpPr>
        <p:spPr>
          <a:xfrm rot="0">
            <a:off x="1019175" y="1681486"/>
            <a:ext cx="7402282" cy="57150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SCOPE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12" y="821094"/>
            <a:ext cx="31750" cy="8288198"/>
            <a:chOff x="0" y="0"/>
            <a:chExt cx="42333" cy="11050931"/>
          </a:xfrm>
        </p:grpSpPr>
        <p:sp>
          <p:nvSpPr>
            <p:cNvPr name="Freeform 3" id="3"/>
            <p:cNvSpPr/>
            <p:nvPr/>
          </p:nvSpPr>
          <p:spPr>
            <a:xfrm flipH="false" flipV="false" rot="0">
              <a:off x="0" y="0"/>
              <a:ext cx="42291" cy="11050905"/>
            </a:xfrm>
            <a:custGeom>
              <a:avLst/>
              <a:gdLst/>
              <a:ahLst/>
              <a:cxnLst/>
              <a:rect r="r" b="b" t="t" l="l"/>
              <a:pathLst>
                <a:path h="11050905" w="42291">
                  <a:moveTo>
                    <a:pt x="12700" y="6350"/>
                  </a:moveTo>
                  <a:lnTo>
                    <a:pt x="42291" y="11044555"/>
                  </a:lnTo>
                  <a:cubicBezTo>
                    <a:pt x="42291" y="11048112"/>
                    <a:pt x="39497" y="11050905"/>
                    <a:pt x="35941" y="11050905"/>
                  </a:cubicBezTo>
                  <a:cubicBezTo>
                    <a:pt x="32385" y="11050905"/>
                    <a:pt x="29591" y="11048112"/>
                    <a:pt x="29591" y="11044555"/>
                  </a:cubicBezTo>
                  <a:lnTo>
                    <a:pt x="0" y="6350"/>
                  </a:lnTo>
                  <a:cubicBezTo>
                    <a:pt x="0" y="2921"/>
                    <a:pt x="2794" y="0"/>
                    <a:pt x="6350" y="0"/>
                  </a:cubicBezTo>
                  <a:cubicBezTo>
                    <a:pt x="9906" y="0"/>
                    <a:pt x="12700" y="2794"/>
                    <a:pt x="12700" y="6350"/>
                  </a:cubicBezTo>
                  <a:close/>
                </a:path>
              </a:pathLst>
            </a:custGeom>
            <a:solidFill>
              <a:srgbClr val="223669"/>
            </a:solidFill>
          </p:spPr>
        </p:sp>
      </p:grpSp>
      <p:sp>
        <p:nvSpPr>
          <p:cNvPr name="Freeform 4" id="4"/>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884625" y="1352189"/>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Purpose of the Project: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Introduction</a:t>
            </a:r>
          </a:p>
        </p:txBody>
      </p:sp>
      <p:sp>
        <p:nvSpPr>
          <p:cNvPr name="TextBox 7" id="7"/>
          <p:cNvSpPr txBox="true"/>
          <p:nvPr/>
        </p:nvSpPr>
        <p:spPr>
          <a:xfrm rot="0">
            <a:off x="1884625" y="2237509"/>
            <a:ext cx="14518749" cy="3067050"/>
          </a:xfrm>
          <a:prstGeom prst="rect">
            <a:avLst/>
          </a:prstGeom>
        </p:spPr>
        <p:txBody>
          <a:bodyPr anchor="t" rtlCol="false" tIns="0" lIns="0" bIns="0" rIns="0">
            <a:spAutoFit/>
          </a:bodyPr>
          <a:lstStyle/>
          <a:p>
            <a:pPr algn="l" marL="699649" indent="-233216" lvl="2">
              <a:lnSpc>
                <a:spcPts val="3479"/>
              </a:lnSpc>
              <a:buFont typeface="Arial"/>
              <a:buChar char="⚬"/>
            </a:pPr>
            <a:r>
              <a:rPr lang="en-US" sz="2899">
                <a:solidFill>
                  <a:srgbClr val="000000"/>
                </a:solidFill>
                <a:latin typeface="EB Garamond Medium"/>
              </a:rPr>
              <a:t>The purpose of this SRS is to outline both the functional and non-functional requirements of the subject Restaurant food ordering system. In addition to said requirements, the document also provides a detailed profile of the external interfaces, performance considerations and design constraints imposed on the subsequent implementation. </a:t>
            </a:r>
          </a:p>
          <a:p>
            <a:pPr algn="l" marL="699649" indent="-233216" lvl="2">
              <a:lnSpc>
                <a:spcPts val="3479"/>
              </a:lnSpc>
              <a:buFont typeface="Arial"/>
              <a:buChar char="⚬"/>
            </a:pPr>
            <a:r>
              <a:rPr lang="en-US" sz="2899">
                <a:solidFill>
                  <a:srgbClr val="000000"/>
                </a:solidFill>
                <a:latin typeface="EB Garamond Medium"/>
              </a:rPr>
              <a:t>The document should act as a foundation for efficient and well-managed project completion and further serve as an accurate reference in the future.</a:t>
            </a:r>
          </a:p>
          <a:p>
            <a:pPr algn="l" marL="699649" indent="-233216" lvl="2">
              <a:lnSpc>
                <a:spcPts val="3479"/>
              </a:lnSpc>
            </a:pPr>
          </a:p>
        </p:txBody>
      </p:sp>
      <p:sp>
        <p:nvSpPr>
          <p:cNvPr name="TextBox 8" id="8"/>
          <p:cNvSpPr txBox="true"/>
          <p:nvPr/>
        </p:nvSpPr>
        <p:spPr>
          <a:xfrm rot="0">
            <a:off x="1884625" y="5590309"/>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Document Conventions:</a:t>
            </a:r>
          </a:p>
        </p:txBody>
      </p:sp>
      <p:sp>
        <p:nvSpPr>
          <p:cNvPr name="TextBox 9" id="9"/>
          <p:cNvSpPr txBox="true"/>
          <p:nvPr/>
        </p:nvSpPr>
        <p:spPr>
          <a:xfrm rot="0">
            <a:off x="1884625" y="6475629"/>
            <a:ext cx="14518749" cy="2628900"/>
          </a:xfrm>
          <a:prstGeom prst="rect">
            <a:avLst/>
          </a:prstGeom>
        </p:spPr>
        <p:txBody>
          <a:bodyPr anchor="t" rtlCol="false" tIns="0" lIns="0" bIns="0" rIns="0">
            <a:spAutoFit/>
          </a:bodyPr>
          <a:lstStyle/>
          <a:p>
            <a:pPr algn="l" marL="699649" indent="-233216" lvl="2">
              <a:lnSpc>
                <a:spcPts val="3479"/>
              </a:lnSpc>
              <a:buFont typeface="Arial"/>
              <a:buChar char="⚬"/>
            </a:pPr>
            <a:r>
              <a:rPr lang="en-US" sz="2899">
                <a:solidFill>
                  <a:srgbClr val="000000"/>
                </a:solidFill>
                <a:latin typeface="EB Garamond Medium"/>
              </a:rPr>
              <a:t>JAVA      -&gt;     Platform independence</a:t>
            </a:r>
          </a:p>
          <a:p>
            <a:pPr algn="l" marL="699649" indent="-233216" lvl="2">
              <a:lnSpc>
                <a:spcPts val="3479"/>
              </a:lnSpc>
              <a:buFont typeface="Arial"/>
              <a:buChar char="⚬"/>
            </a:pPr>
            <a:r>
              <a:rPr lang="en-US" sz="2899">
                <a:solidFill>
                  <a:srgbClr val="000000"/>
                </a:solidFill>
                <a:latin typeface="EB Garamond Medium"/>
              </a:rPr>
              <a:t>SQL         -&gt;     Structured query Language</a:t>
            </a:r>
          </a:p>
          <a:p>
            <a:pPr algn="l" marL="699649" indent="-233216" lvl="2">
              <a:lnSpc>
                <a:spcPts val="3479"/>
              </a:lnSpc>
              <a:buFont typeface="Arial"/>
              <a:buChar char="⚬"/>
            </a:pPr>
            <a:r>
              <a:rPr lang="en-US" sz="2899">
                <a:solidFill>
                  <a:srgbClr val="000000"/>
                </a:solidFill>
                <a:latin typeface="EB Garamond Medium"/>
              </a:rPr>
              <a:t>ER           -&gt;     Entity Relationship</a:t>
            </a:r>
          </a:p>
          <a:p>
            <a:pPr algn="l" marL="699649" indent="-233216" lvl="2">
              <a:lnSpc>
                <a:spcPts val="3479"/>
              </a:lnSpc>
              <a:buFont typeface="Arial"/>
              <a:buChar char="⚬"/>
            </a:pPr>
            <a:r>
              <a:rPr lang="en-US" sz="2899">
                <a:solidFill>
                  <a:srgbClr val="000000"/>
                </a:solidFill>
                <a:latin typeface="EB Garamond Medium"/>
              </a:rPr>
              <a:t>UML      -&gt;     Unified Modeling Language</a:t>
            </a:r>
          </a:p>
          <a:p>
            <a:pPr algn="l" marL="699649" indent="-233216" lvl="2">
              <a:lnSpc>
                <a:spcPts val="3479"/>
              </a:lnSpc>
              <a:buFont typeface="Arial"/>
              <a:buChar char="⚬"/>
            </a:pPr>
            <a:r>
              <a:rPr lang="en-US" sz="2899">
                <a:solidFill>
                  <a:srgbClr val="000000"/>
                </a:solidFill>
                <a:latin typeface="EB Garamond Medium"/>
              </a:rPr>
              <a:t>IDE         -&gt;     Integrated Development Environment.</a:t>
            </a:r>
          </a:p>
          <a:p>
            <a:pPr algn="l" marL="699649" indent="-233216" lvl="2">
              <a:lnSpc>
                <a:spcPts val="3479"/>
              </a:lnSpc>
            </a:pPr>
          </a:p>
        </p:txBody>
      </p:sp>
      <p:grpSp>
        <p:nvGrpSpPr>
          <p:cNvPr name="Group 10" id="10"/>
          <p:cNvGrpSpPr/>
          <p:nvPr/>
        </p:nvGrpSpPr>
        <p:grpSpPr>
          <a:xfrm rot="0">
            <a:off x="0" y="-9000"/>
            <a:ext cx="18287980" cy="10296000"/>
            <a:chOff x="0" y="0"/>
            <a:chExt cx="24383973" cy="13728000"/>
          </a:xfrm>
        </p:grpSpPr>
        <p:sp>
          <p:nvSpPr>
            <p:cNvPr name="Freeform 11" id="11"/>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4"/>
              <a:stretch>
                <a:fillRect l="-28" t="0" r="-28"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71562"/>
            <a:ext cx="18288000" cy="11358562"/>
          </a:xfrm>
          <a:custGeom>
            <a:avLst/>
            <a:gdLst/>
            <a:ahLst/>
            <a:cxnLst/>
            <a:rect r="r" b="b" t="t" l="l"/>
            <a:pathLst>
              <a:path h="11358562" w="18288000">
                <a:moveTo>
                  <a:pt x="0" y="0"/>
                </a:moveTo>
                <a:lnTo>
                  <a:pt x="18288000" y="0"/>
                </a:lnTo>
                <a:lnTo>
                  <a:pt x="18288000" y="11358562"/>
                </a:lnTo>
                <a:lnTo>
                  <a:pt x="0" y="1135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9336" y="627418"/>
            <a:ext cx="22225" cy="8635637"/>
            <a:chOff x="0" y="0"/>
            <a:chExt cx="29633" cy="11514183"/>
          </a:xfrm>
        </p:grpSpPr>
        <p:sp>
          <p:nvSpPr>
            <p:cNvPr name="Freeform 4" id="4"/>
            <p:cNvSpPr/>
            <p:nvPr/>
          </p:nvSpPr>
          <p:spPr>
            <a:xfrm flipH="false" flipV="false" rot="0">
              <a:off x="0" y="0"/>
              <a:ext cx="29591" cy="11514201"/>
            </a:xfrm>
            <a:custGeom>
              <a:avLst/>
              <a:gdLst/>
              <a:ahLst/>
              <a:cxnLst/>
              <a:rect r="r" b="b" t="t" l="l"/>
              <a:pathLst>
                <a:path h="11514201" w="2959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5" id="5"/>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156766" y="2252962"/>
            <a:ext cx="8229473" cy="6481463"/>
            <a:chOff x="0" y="0"/>
            <a:chExt cx="10972631" cy="8641951"/>
          </a:xfrm>
        </p:grpSpPr>
        <p:sp>
          <p:nvSpPr>
            <p:cNvPr name="Freeform 7" id="7"/>
            <p:cNvSpPr/>
            <p:nvPr/>
          </p:nvSpPr>
          <p:spPr>
            <a:xfrm flipH="false" flipV="false" rot="0">
              <a:off x="0" y="0"/>
              <a:ext cx="10972673" cy="8641969"/>
            </a:xfrm>
            <a:custGeom>
              <a:avLst/>
              <a:gdLst/>
              <a:ahLst/>
              <a:cxnLst/>
              <a:rect r="r" b="b" t="t" l="l"/>
              <a:pathLst>
                <a:path h="8641969" w="10972673">
                  <a:moveTo>
                    <a:pt x="0" y="0"/>
                  </a:moveTo>
                  <a:lnTo>
                    <a:pt x="10972673" y="0"/>
                  </a:lnTo>
                  <a:lnTo>
                    <a:pt x="10972673" y="8641969"/>
                  </a:lnTo>
                  <a:lnTo>
                    <a:pt x="0" y="8641969"/>
                  </a:lnTo>
                  <a:close/>
                </a:path>
              </a:pathLst>
            </a:custGeom>
            <a:solidFill>
              <a:srgbClr val="FFFFFF"/>
            </a:solidFill>
          </p:spPr>
        </p:sp>
      </p:grpSp>
      <p:sp>
        <p:nvSpPr>
          <p:cNvPr name="TextBox 8" id="8"/>
          <p:cNvSpPr txBox="true"/>
          <p:nvPr/>
        </p:nvSpPr>
        <p:spPr>
          <a:xfrm rot="0">
            <a:off x="2410766" y="2730800"/>
            <a:ext cx="7721473" cy="5749625"/>
          </a:xfrm>
          <a:prstGeom prst="rect">
            <a:avLst/>
          </a:prstGeom>
        </p:spPr>
        <p:txBody>
          <a:bodyPr anchor="t" rtlCol="false" tIns="0" lIns="0" bIns="0" rIns="0">
            <a:spAutoFit/>
          </a:bodyPr>
          <a:lstStyle/>
          <a:p>
            <a:pPr algn="just" marL="639957" indent="-213319" lvl="2">
              <a:lnSpc>
                <a:spcPts val="3358"/>
              </a:lnSpc>
              <a:buFont typeface="Arial"/>
              <a:buChar char="⚬"/>
            </a:pPr>
            <a:r>
              <a:rPr lang="en-US" sz="2799">
                <a:solidFill>
                  <a:srgbClr val="000000"/>
                </a:solidFill>
                <a:latin typeface="EB Garamond"/>
              </a:rPr>
              <a:t>In This Pandemic Situation Online was the only option available to all sectors, including food industry . It was the Need of Situation So, The Online food ordering application had to be implemented.</a:t>
            </a:r>
          </a:p>
          <a:p>
            <a:pPr algn="just" marL="639957" indent="-213319" lvl="2">
              <a:lnSpc>
                <a:spcPts val="3358"/>
              </a:lnSpc>
            </a:pPr>
          </a:p>
          <a:p>
            <a:pPr algn="just" marL="639957" indent="-213319" lvl="2">
              <a:lnSpc>
                <a:spcPts val="3358"/>
              </a:lnSpc>
              <a:buFont typeface="Arial"/>
              <a:buChar char="⚬"/>
            </a:pPr>
            <a:r>
              <a:rPr lang="en-US" sz="2799">
                <a:solidFill>
                  <a:srgbClr val="000000"/>
                </a:solidFill>
                <a:latin typeface="EB Garamond"/>
              </a:rPr>
              <a:t> With application, customers can easily browse all the dishes the restaurant has available, customize dishes to their requirements and place an order. It can also save their favourite orders allowing them to easily re-order that in the future.</a:t>
            </a:r>
          </a:p>
        </p:txBody>
      </p:sp>
      <p:grpSp>
        <p:nvGrpSpPr>
          <p:cNvPr name="Group 9" id="9"/>
          <p:cNvGrpSpPr/>
          <p:nvPr/>
        </p:nvGrpSpPr>
        <p:grpSpPr>
          <a:xfrm rot="0">
            <a:off x="11405120" y="1857680"/>
            <a:ext cx="5282021" cy="7272026"/>
            <a:chOff x="0" y="0"/>
            <a:chExt cx="7042695" cy="9696035"/>
          </a:xfrm>
        </p:grpSpPr>
        <p:sp>
          <p:nvSpPr>
            <p:cNvPr name="Freeform 10" id="10"/>
            <p:cNvSpPr/>
            <p:nvPr/>
          </p:nvSpPr>
          <p:spPr>
            <a:xfrm flipH="false" flipV="false" rot="0">
              <a:off x="0" y="0"/>
              <a:ext cx="7042658" cy="9696069"/>
            </a:xfrm>
            <a:custGeom>
              <a:avLst/>
              <a:gdLst/>
              <a:ahLst/>
              <a:cxnLst/>
              <a:rect r="r" b="b" t="t" l="l"/>
              <a:pathLst>
                <a:path h="9696069" w="7042658">
                  <a:moveTo>
                    <a:pt x="0" y="0"/>
                  </a:moveTo>
                  <a:lnTo>
                    <a:pt x="7042658" y="0"/>
                  </a:lnTo>
                  <a:lnTo>
                    <a:pt x="7042658" y="9696069"/>
                  </a:lnTo>
                  <a:lnTo>
                    <a:pt x="0" y="9696069"/>
                  </a:lnTo>
                  <a:lnTo>
                    <a:pt x="0" y="0"/>
                  </a:lnTo>
                  <a:close/>
                </a:path>
              </a:pathLst>
            </a:custGeom>
            <a:blipFill>
              <a:blip r:embed="rId6"/>
              <a:stretch>
                <a:fillRect l="0" t="-1039" r="0" b="-1039"/>
              </a:stretch>
            </a:blipFill>
          </p:spPr>
        </p:sp>
      </p:grpSp>
      <p:sp>
        <p:nvSpPr>
          <p:cNvPr name="TextBox 11" id="11"/>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Need of the system:</a:t>
            </a:r>
          </a:p>
        </p:txBody>
      </p:sp>
      <p:sp>
        <p:nvSpPr>
          <p:cNvPr name="TextBox 12" id="12"/>
          <p:cNvSpPr txBox="true"/>
          <p:nvPr/>
        </p:nvSpPr>
        <p:spPr>
          <a:xfrm rot="0">
            <a:off x="1028700" y="1681486"/>
            <a:ext cx="7195950" cy="57150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NEED OF THE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12" y="821094"/>
            <a:ext cx="31750" cy="8288198"/>
            <a:chOff x="0" y="0"/>
            <a:chExt cx="42333" cy="11050931"/>
          </a:xfrm>
        </p:grpSpPr>
        <p:sp>
          <p:nvSpPr>
            <p:cNvPr name="Freeform 3" id="3"/>
            <p:cNvSpPr/>
            <p:nvPr/>
          </p:nvSpPr>
          <p:spPr>
            <a:xfrm flipH="false" flipV="false" rot="0">
              <a:off x="0" y="0"/>
              <a:ext cx="42291" cy="11050905"/>
            </a:xfrm>
            <a:custGeom>
              <a:avLst/>
              <a:gdLst/>
              <a:ahLst/>
              <a:cxnLst/>
              <a:rect r="r" b="b" t="t" l="l"/>
              <a:pathLst>
                <a:path h="11050905" w="42291">
                  <a:moveTo>
                    <a:pt x="12700" y="6350"/>
                  </a:moveTo>
                  <a:lnTo>
                    <a:pt x="42291" y="11044555"/>
                  </a:lnTo>
                  <a:cubicBezTo>
                    <a:pt x="42291" y="11048112"/>
                    <a:pt x="39497" y="11050905"/>
                    <a:pt x="35941" y="11050905"/>
                  </a:cubicBezTo>
                  <a:cubicBezTo>
                    <a:pt x="32385" y="11050905"/>
                    <a:pt x="29591" y="11048112"/>
                    <a:pt x="29591" y="11044555"/>
                  </a:cubicBezTo>
                  <a:lnTo>
                    <a:pt x="0" y="6350"/>
                  </a:lnTo>
                  <a:cubicBezTo>
                    <a:pt x="0" y="2921"/>
                    <a:pt x="2794" y="0"/>
                    <a:pt x="6350" y="0"/>
                  </a:cubicBezTo>
                  <a:cubicBezTo>
                    <a:pt x="9906" y="0"/>
                    <a:pt x="12700" y="2794"/>
                    <a:pt x="12700" y="6350"/>
                  </a:cubicBezTo>
                  <a:close/>
                </a:path>
              </a:pathLst>
            </a:custGeom>
            <a:solidFill>
              <a:srgbClr val="223669"/>
            </a:solidFill>
          </p:spPr>
        </p:sp>
      </p:grpSp>
      <p:sp>
        <p:nvSpPr>
          <p:cNvPr name="Freeform 4" id="4"/>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884625" y="1352189"/>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Functional Requirement: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Requirement Analysis</a:t>
            </a:r>
          </a:p>
        </p:txBody>
      </p:sp>
      <p:sp>
        <p:nvSpPr>
          <p:cNvPr name="TextBox 7" id="7"/>
          <p:cNvSpPr txBox="true"/>
          <p:nvPr/>
        </p:nvSpPr>
        <p:spPr>
          <a:xfrm rot="0">
            <a:off x="1884625" y="2237509"/>
            <a:ext cx="14518749" cy="876300"/>
          </a:xfrm>
          <a:prstGeom prst="rect">
            <a:avLst/>
          </a:prstGeom>
        </p:spPr>
        <p:txBody>
          <a:bodyPr anchor="t" rtlCol="false" tIns="0" lIns="0" bIns="0" rIns="0">
            <a:spAutoFit/>
          </a:bodyPr>
          <a:lstStyle/>
          <a:p>
            <a:pPr algn="l" marL="662819" indent="-220940" lvl="2">
              <a:lnSpc>
                <a:spcPts val="3479"/>
              </a:lnSpc>
              <a:buFont typeface="Arial"/>
              <a:buChar char="⚬"/>
            </a:pPr>
            <a:r>
              <a:rPr lang="en-US" sz="2899">
                <a:solidFill>
                  <a:srgbClr val="000000"/>
                </a:solidFill>
                <a:latin typeface="EB Garamond Medium"/>
              </a:rPr>
              <a:t>The food delivery website should allow users to browse restaurant menus, select dishes, place orders, and track their delivery in real-time.</a:t>
            </a:r>
          </a:p>
        </p:txBody>
      </p:sp>
      <p:sp>
        <p:nvSpPr>
          <p:cNvPr name="TextBox 8" id="8"/>
          <p:cNvSpPr txBox="true"/>
          <p:nvPr/>
        </p:nvSpPr>
        <p:spPr>
          <a:xfrm rot="0">
            <a:off x="2343525" y="3399559"/>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Key Features:</a:t>
            </a:r>
          </a:p>
        </p:txBody>
      </p:sp>
      <p:sp>
        <p:nvSpPr>
          <p:cNvPr name="TextBox 9" id="9"/>
          <p:cNvSpPr txBox="true"/>
          <p:nvPr/>
        </p:nvSpPr>
        <p:spPr>
          <a:xfrm rot="0">
            <a:off x="2343525" y="4284879"/>
            <a:ext cx="14518749" cy="4819650"/>
          </a:xfrm>
          <a:prstGeom prst="rect">
            <a:avLst/>
          </a:prstGeom>
        </p:spPr>
        <p:txBody>
          <a:bodyPr anchor="t" rtlCol="false" tIns="0" lIns="0" bIns="0" rIns="0">
            <a:spAutoFit/>
          </a:bodyPr>
          <a:lstStyle/>
          <a:p>
            <a:pPr algn="l" marL="662819" indent="-220940" lvl="2">
              <a:lnSpc>
                <a:spcPts val="3479"/>
              </a:lnSpc>
              <a:buFont typeface="Arial"/>
              <a:buChar char="⚬"/>
            </a:pPr>
            <a:r>
              <a:rPr lang="en-US" sz="2899">
                <a:solidFill>
                  <a:srgbClr val="000000"/>
                </a:solidFill>
                <a:latin typeface="EB Garamond Medium"/>
              </a:rPr>
              <a:t>User Authentication.</a:t>
            </a:r>
          </a:p>
          <a:p>
            <a:pPr algn="l" marL="662819" indent="-220940" lvl="2">
              <a:lnSpc>
                <a:spcPts val="3479"/>
              </a:lnSpc>
              <a:buFont typeface="Arial"/>
              <a:buChar char="⚬"/>
            </a:pPr>
            <a:r>
              <a:rPr lang="en-US" sz="2899">
                <a:solidFill>
                  <a:srgbClr val="000000"/>
                </a:solidFill>
                <a:latin typeface="EB Garamond Medium"/>
              </a:rPr>
              <a:t>Restaurant Listings.</a:t>
            </a:r>
          </a:p>
          <a:p>
            <a:pPr algn="l" marL="662819" indent="-220940" lvl="2">
              <a:lnSpc>
                <a:spcPts val="3479"/>
              </a:lnSpc>
              <a:buFont typeface="Arial"/>
              <a:buChar char="⚬"/>
            </a:pPr>
            <a:r>
              <a:rPr lang="en-US" sz="2899">
                <a:solidFill>
                  <a:srgbClr val="000000"/>
                </a:solidFill>
                <a:latin typeface="EB Garamond Medium"/>
              </a:rPr>
              <a:t>Menu Browsing.</a:t>
            </a:r>
          </a:p>
          <a:p>
            <a:pPr algn="l" marL="662819" indent="-220940" lvl="2">
              <a:lnSpc>
                <a:spcPts val="3479"/>
              </a:lnSpc>
              <a:buFont typeface="Arial"/>
              <a:buChar char="⚬"/>
            </a:pPr>
            <a:r>
              <a:rPr lang="en-US" sz="2899">
                <a:solidFill>
                  <a:srgbClr val="000000"/>
                </a:solidFill>
                <a:latin typeface="EB Garamond Medium"/>
              </a:rPr>
              <a:t>Order Customization.</a:t>
            </a:r>
          </a:p>
          <a:p>
            <a:pPr algn="l" marL="662819" indent="-220940" lvl="2">
              <a:lnSpc>
                <a:spcPts val="3479"/>
              </a:lnSpc>
              <a:buFont typeface="Arial"/>
              <a:buChar char="⚬"/>
            </a:pPr>
            <a:r>
              <a:rPr lang="en-US" sz="2899">
                <a:solidFill>
                  <a:srgbClr val="000000"/>
                </a:solidFill>
                <a:latin typeface="EB Garamond Medium"/>
              </a:rPr>
              <a:t>Cart Management.</a:t>
            </a:r>
          </a:p>
          <a:p>
            <a:pPr algn="l" marL="662819" indent="-220940" lvl="2">
              <a:lnSpc>
                <a:spcPts val="3479"/>
              </a:lnSpc>
              <a:buFont typeface="Arial"/>
              <a:buChar char="⚬"/>
            </a:pPr>
            <a:r>
              <a:rPr lang="en-US" sz="2899">
                <a:solidFill>
                  <a:srgbClr val="000000"/>
                </a:solidFill>
                <a:latin typeface="EB Garamond Medium"/>
              </a:rPr>
              <a:t>Secure Payments.</a:t>
            </a:r>
          </a:p>
          <a:p>
            <a:pPr algn="l" marL="662819" indent="-220940" lvl="2">
              <a:lnSpc>
                <a:spcPts val="3479"/>
              </a:lnSpc>
              <a:buFont typeface="Arial"/>
              <a:buChar char="⚬"/>
            </a:pPr>
            <a:r>
              <a:rPr lang="en-US" sz="2899">
                <a:solidFill>
                  <a:srgbClr val="000000"/>
                </a:solidFill>
                <a:latin typeface="EB Garamond Medium"/>
              </a:rPr>
              <a:t>Order Confirmation.</a:t>
            </a:r>
          </a:p>
          <a:p>
            <a:pPr algn="l" marL="662819" indent="-220940" lvl="2">
              <a:lnSpc>
                <a:spcPts val="3479"/>
              </a:lnSpc>
              <a:buFont typeface="Arial"/>
              <a:buChar char="⚬"/>
            </a:pPr>
            <a:r>
              <a:rPr lang="en-US" sz="2899">
                <a:solidFill>
                  <a:srgbClr val="000000"/>
                </a:solidFill>
                <a:latin typeface="EB Garamond Medium"/>
              </a:rPr>
              <a:t>Real-time Tracking.</a:t>
            </a:r>
          </a:p>
          <a:p>
            <a:pPr algn="l" marL="662819" indent="-220940" lvl="2">
              <a:lnSpc>
                <a:spcPts val="3479"/>
              </a:lnSpc>
              <a:buFont typeface="Arial"/>
              <a:buChar char="⚬"/>
            </a:pPr>
            <a:r>
              <a:rPr lang="en-US" sz="2899">
                <a:solidFill>
                  <a:srgbClr val="000000"/>
                </a:solidFill>
                <a:latin typeface="EB Garamond Medium"/>
              </a:rPr>
              <a:t>Delivery Updates.</a:t>
            </a:r>
          </a:p>
          <a:p>
            <a:pPr algn="l" marL="662819" indent="-220940" lvl="2">
              <a:lnSpc>
                <a:spcPts val="3479"/>
              </a:lnSpc>
              <a:buFont typeface="Arial"/>
              <a:buChar char="⚬"/>
            </a:pPr>
            <a:r>
              <a:rPr lang="en-US" sz="2899">
                <a:solidFill>
                  <a:srgbClr val="000000"/>
                </a:solidFill>
                <a:latin typeface="EB Garamond Medium"/>
              </a:rPr>
              <a:t>Rating and Feedback.</a:t>
            </a:r>
          </a:p>
          <a:p>
            <a:pPr algn="l" marL="662819" indent="-220940" lvl="2">
              <a:lnSpc>
                <a:spcPts val="3479"/>
              </a:lnSpc>
              <a:buFont typeface="Arial"/>
              <a:buChar char="⚬"/>
            </a:pPr>
            <a:r>
              <a:rPr lang="en-US" sz="2899">
                <a:solidFill>
                  <a:srgbClr val="000000"/>
                </a:solidFill>
                <a:latin typeface="EB Garamond Medium"/>
              </a:rPr>
              <a:t>User History</a:t>
            </a:r>
          </a:p>
        </p:txBody>
      </p:sp>
      <p:grpSp>
        <p:nvGrpSpPr>
          <p:cNvPr name="Group 10" id="10"/>
          <p:cNvGrpSpPr/>
          <p:nvPr/>
        </p:nvGrpSpPr>
        <p:grpSpPr>
          <a:xfrm rot="0">
            <a:off x="0" y="0"/>
            <a:ext cx="18287980" cy="10296000"/>
            <a:chOff x="0" y="0"/>
            <a:chExt cx="24383973" cy="13728000"/>
          </a:xfrm>
        </p:grpSpPr>
        <p:sp>
          <p:nvSpPr>
            <p:cNvPr name="Freeform 11" id="11"/>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4"/>
              <a:stretch>
                <a:fillRect l="-28" t="0" r="-28" b="0"/>
              </a:stretch>
            </a:blipFill>
          </p:spPr>
        </p:sp>
      </p:grpSp>
      <p:grpSp>
        <p:nvGrpSpPr>
          <p:cNvPr name="Group 12" id="12"/>
          <p:cNvGrpSpPr/>
          <p:nvPr/>
        </p:nvGrpSpPr>
        <p:grpSpPr>
          <a:xfrm rot="0">
            <a:off x="9877877" y="4581899"/>
            <a:ext cx="4295907" cy="4225610"/>
            <a:chOff x="0" y="0"/>
            <a:chExt cx="5727876" cy="5634147"/>
          </a:xfrm>
        </p:grpSpPr>
        <p:sp>
          <p:nvSpPr>
            <p:cNvPr name="Freeform 13" id="13"/>
            <p:cNvSpPr/>
            <p:nvPr/>
          </p:nvSpPr>
          <p:spPr>
            <a:xfrm flipH="false" flipV="false" rot="0">
              <a:off x="0" y="0"/>
              <a:ext cx="5727827" cy="5634101"/>
            </a:xfrm>
            <a:custGeom>
              <a:avLst/>
              <a:gdLst/>
              <a:ahLst/>
              <a:cxnLst/>
              <a:rect r="r" b="b" t="t" l="l"/>
              <a:pathLst>
                <a:path h="5634101" w="5727827">
                  <a:moveTo>
                    <a:pt x="0" y="0"/>
                  </a:moveTo>
                  <a:lnTo>
                    <a:pt x="5727827" y="0"/>
                  </a:lnTo>
                  <a:lnTo>
                    <a:pt x="5727827" y="5634101"/>
                  </a:lnTo>
                  <a:lnTo>
                    <a:pt x="0" y="5634101"/>
                  </a:lnTo>
                  <a:lnTo>
                    <a:pt x="0" y="0"/>
                  </a:lnTo>
                  <a:close/>
                </a:path>
              </a:pathLst>
            </a:custGeom>
            <a:blipFill>
              <a:blip r:embed="rId5"/>
              <a:stretch>
                <a:fillRect l="-178" t="0" r="-179"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521358" y="2823851"/>
            <a:ext cx="9018983" cy="6174128"/>
            <a:chOff x="0" y="0"/>
            <a:chExt cx="12025311" cy="8232171"/>
          </a:xfrm>
        </p:grpSpPr>
        <p:sp>
          <p:nvSpPr>
            <p:cNvPr name="Freeform 10" id="10"/>
            <p:cNvSpPr/>
            <p:nvPr/>
          </p:nvSpPr>
          <p:spPr>
            <a:xfrm flipH="false" flipV="false" rot="0">
              <a:off x="0" y="0"/>
              <a:ext cx="12025249" cy="8232140"/>
            </a:xfrm>
            <a:custGeom>
              <a:avLst/>
              <a:gdLst/>
              <a:ahLst/>
              <a:cxnLst/>
              <a:rect r="r" b="b" t="t" l="l"/>
              <a:pathLst>
                <a:path h="8232140" w="12025249">
                  <a:moveTo>
                    <a:pt x="0" y="0"/>
                  </a:moveTo>
                  <a:lnTo>
                    <a:pt x="12025249" y="0"/>
                  </a:lnTo>
                  <a:lnTo>
                    <a:pt x="12025249" y="8232140"/>
                  </a:lnTo>
                  <a:lnTo>
                    <a:pt x="0" y="8232140"/>
                  </a:lnTo>
                  <a:lnTo>
                    <a:pt x="0" y="0"/>
                  </a:lnTo>
                  <a:close/>
                </a:path>
              </a:pathLst>
            </a:custGeom>
            <a:blipFill>
              <a:blip r:embed="rId6"/>
              <a:stretch>
                <a:fillRect l="0" t="0" r="0" b="0"/>
              </a:stretch>
            </a:blipFill>
          </p:spPr>
        </p:sp>
      </p:grpSp>
      <p:sp>
        <p:nvSpPr>
          <p:cNvPr name="TextBox 11" id="11"/>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12" id="12"/>
          <p:cNvSpPr txBox="true"/>
          <p:nvPr/>
        </p:nvSpPr>
        <p:spPr>
          <a:xfrm rot="0">
            <a:off x="1603500" y="1643256"/>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Usecase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80" cy="10296000"/>
            <a:chOff x="0" y="0"/>
            <a:chExt cx="24383973" cy="13728000"/>
          </a:xfrm>
        </p:grpSpPr>
        <p:sp>
          <p:nvSpPr>
            <p:cNvPr name="Freeform 3" id="3"/>
            <p:cNvSpPr/>
            <p:nvPr/>
          </p:nvSpPr>
          <p:spPr>
            <a:xfrm flipH="false" flipV="false" rot="0">
              <a:off x="0" y="0"/>
              <a:ext cx="24384000" cy="13727937"/>
            </a:xfrm>
            <a:custGeom>
              <a:avLst/>
              <a:gdLst/>
              <a:ahLst/>
              <a:cxnLst/>
              <a:rect r="r" b="b" t="t" l="l"/>
              <a:pathLst>
                <a:path h="13727937" w="24384000">
                  <a:moveTo>
                    <a:pt x="0" y="0"/>
                  </a:moveTo>
                  <a:lnTo>
                    <a:pt x="24384000" y="0"/>
                  </a:lnTo>
                  <a:lnTo>
                    <a:pt x="24384000" y="13727937"/>
                  </a:lnTo>
                  <a:lnTo>
                    <a:pt x="0" y="13727937"/>
                  </a:lnTo>
                  <a:lnTo>
                    <a:pt x="0" y="0"/>
                  </a:lnTo>
                  <a:close/>
                </a:path>
              </a:pathLst>
            </a:custGeom>
            <a:blipFill>
              <a:blip r:embed="rId2"/>
              <a:stretch>
                <a:fillRect l="-28" t="0" r="-28"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4" r="0" b="-14"/>
              </a:stretch>
            </a:blipFill>
          </p:spPr>
        </p:sp>
      </p:grpSp>
      <p:grpSp>
        <p:nvGrpSpPr>
          <p:cNvPr name="Group 6" id="6"/>
          <p:cNvGrpSpPr/>
          <p:nvPr/>
        </p:nvGrpSpPr>
        <p:grpSpPr>
          <a:xfrm rot="0">
            <a:off x="698838" y="851081"/>
            <a:ext cx="22225" cy="8411982"/>
            <a:chOff x="0" y="0"/>
            <a:chExt cx="29633" cy="11215976"/>
          </a:xfrm>
        </p:grpSpPr>
        <p:sp>
          <p:nvSpPr>
            <p:cNvPr name="Freeform 7" id="7"/>
            <p:cNvSpPr/>
            <p:nvPr/>
          </p:nvSpPr>
          <p:spPr>
            <a:xfrm flipH="false" flipV="false" rot="0">
              <a:off x="0" y="0"/>
              <a:ext cx="29591" cy="11216005"/>
            </a:xfrm>
            <a:custGeom>
              <a:avLst/>
              <a:gdLst/>
              <a:ahLst/>
              <a:cxnLst/>
              <a:rect r="r" b="b" t="t" l="l"/>
              <a:pathLst>
                <a:path h="11216005" w="29591">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name="Freeform 8" id="8"/>
          <p:cNvSpPr/>
          <p:nvPr/>
        </p:nvSpPr>
        <p:spPr>
          <a:xfrm flipH="false" flipV="false" rot="0">
            <a:off x="541040" y="4519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10" id="10"/>
          <p:cNvSpPr txBox="true"/>
          <p:nvPr/>
        </p:nvSpPr>
        <p:spPr>
          <a:xfrm rot="0">
            <a:off x="1603500" y="1643256"/>
            <a:ext cx="13600950" cy="542420"/>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Data Flow Diagram:</a:t>
            </a:r>
          </a:p>
        </p:txBody>
      </p:sp>
      <p:grpSp>
        <p:nvGrpSpPr>
          <p:cNvPr name="Group 11" id="11"/>
          <p:cNvGrpSpPr/>
          <p:nvPr/>
        </p:nvGrpSpPr>
        <p:grpSpPr>
          <a:xfrm rot="0">
            <a:off x="4741117" y="3449669"/>
            <a:ext cx="7981948" cy="5562599"/>
            <a:chOff x="0" y="0"/>
            <a:chExt cx="10642597" cy="7416799"/>
          </a:xfrm>
        </p:grpSpPr>
        <p:sp>
          <p:nvSpPr>
            <p:cNvPr name="Freeform 12" id="12"/>
            <p:cNvSpPr/>
            <p:nvPr/>
          </p:nvSpPr>
          <p:spPr>
            <a:xfrm flipH="false" flipV="false" rot="0">
              <a:off x="0" y="0"/>
              <a:ext cx="10642600" cy="7416800"/>
            </a:xfrm>
            <a:custGeom>
              <a:avLst/>
              <a:gdLst/>
              <a:ahLst/>
              <a:cxnLst/>
              <a:rect r="r" b="b" t="t" l="l"/>
              <a:pathLst>
                <a:path h="7416800" w="10642600">
                  <a:moveTo>
                    <a:pt x="0" y="0"/>
                  </a:moveTo>
                  <a:lnTo>
                    <a:pt x="10642600" y="0"/>
                  </a:lnTo>
                  <a:lnTo>
                    <a:pt x="10642600" y="7416800"/>
                  </a:lnTo>
                  <a:lnTo>
                    <a:pt x="0" y="7416800"/>
                  </a:lnTo>
                  <a:lnTo>
                    <a:pt x="0" y="0"/>
                  </a:lnTo>
                  <a:close/>
                </a:path>
              </a:pathLst>
            </a:custGeom>
            <a:blipFill>
              <a:blip r:embed="rId6"/>
              <a:stretch>
                <a:fillRect l="0" t="-44" r="0" b="-44"/>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DAFtFOI60SE</dc:identifier>
  <dcterms:modified xsi:type="dcterms:W3CDTF">2011-08-01T06:04:30Z</dcterms:modified>
  <cp:revision>1</cp:revision>
  <dc:title>CB7-4 [Task 3]</dc:title>
</cp:coreProperties>
</file>